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64" r:id="rId4"/>
    <p:sldId id="265" r:id="rId5"/>
    <p:sldId id="262" r:id="rId6"/>
    <p:sldId id="261" r:id="rId7"/>
    <p:sldId id="414" r:id="rId8"/>
    <p:sldId id="317" r:id="rId9"/>
    <p:sldId id="403" r:id="rId10"/>
    <p:sldId id="398" r:id="rId11"/>
    <p:sldId id="316" r:id="rId12"/>
    <p:sldId id="416" r:id="rId13"/>
    <p:sldId id="318" r:id="rId14"/>
    <p:sldId id="418" r:id="rId15"/>
    <p:sldId id="340" r:id="rId16"/>
    <p:sldId id="362" r:id="rId17"/>
    <p:sldId id="419" r:id="rId18"/>
    <p:sldId id="420" r:id="rId19"/>
    <p:sldId id="332" r:id="rId20"/>
    <p:sldId id="343" r:id="rId21"/>
    <p:sldId id="395" r:id="rId22"/>
    <p:sldId id="446" r:id="rId23"/>
    <p:sldId id="441" r:id="rId24"/>
    <p:sldId id="442" r:id="rId25"/>
    <p:sldId id="443" r:id="rId26"/>
    <p:sldId id="444" r:id="rId27"/>
    <p:sldId id="447" r:id="rId28"/>
    <p:sldId id="377" r:id="rId29"/>
    <p:sldId id="368" r:id="rId30"/>
    <p:sldId id="374" r:id="rId31"/>
    <p:sldId id="471" r:id="rId32"/>
    <p:sldId id="472" r:id="rId33"/>
    <p:sldId id="473" r:id="rId34"/>
    <p:sldId id="369" r:id="rId35"/>
    <p:sldId id="381" r:id="rId36"/>
    <p:sldId id="457" r:id="rId37"/>
    <p:sldId id="458" r:id="rId38"/>
    <p:sldId id="459" r:id="rId39"/>
    <p:sldId id="460" r:id="rId40"/>
    <p:sldId id="454" r:id="rId41"/>
    <p:sldId id="347" r:id="rId42"/>
    <p:sldId id="421" r:id="rId43"/>
    <p:sldId id="449" r:id="rId44"/>
    <p:sldId id="450" r:id="rId45"/>
    <p:sldId id="400" r:id="rId46"/>
    <p:sldId id="463" r:id="rId47"/>
    <p:sldId id="464" r:id="rId48"/>
    <p:sldId id="401" r:id="rId49"/>
    <p:sldId id="465" r:id="rId50"/>
    <p:sldId id="451" r:id="rId51"/>
    <p:sldId id="455" r:id="rId52"/>
    <p:sldId id="452" r:id="rId53"/>
    <p:sldId id="423" r:id="rId54"/>
    <p:sldId id="462" r:id="rId55"/>
    <p:sldId id="390" r:id="rId56"/>
    <p:sldId id="461" r:id="rId57"/>
    <p:sldId id="355" r:id="rId58"/>
    <p:sldId id="385" r:id="rId59"/>
    <p:sldId id="388" r:id="rId60"/>
    <p:sldId id="448" r:id="rId61"/>
    <p:sldId id="389" r:id="rId62"/>
    <p:sldId id="360" r:id="rId63"/>
  </p:sldIdLst>
  <p:sldSz cx="18288000" cy="10287000"/>
  <p:notesSz cx="6858000" cy="9144000"/>
  <p:embeddedFontLst>
    <p:embeddedFont>
      <p:font typeface="Noto Sans KR" panose="020B0600000101010101" charset="-127"/>
      <p:regular r:id="rId65"/>
      <p:bold r:id="rId66"/>
    </p:embeddedFont>
    <p:embeddedFont>
      <p:font typeface="Noto Sans KR Black" panose="020B0600000101010101" charset="-127"/>
      <p:bold r:id="rId67"/>
    </p:embeddedFont>
    <p:embeddedFont>
      <p:font typeface="Noto Sans KR Light" panose="020B0600000101010101" charset="-127"/>
      <p:regular r:id="rId68"/>
    </p:embeddedFont>
    <p:embeddedFont>
      <p:font typeface="Pretendard Black" panose="020B0600000101010101" charset="-127"/>
      <p:regular r:id="rId69"/>
      <p:bold r:id="rId70"/>
    </p:embeddedFont>
    <p:embeddedFont>
      <p:font typeface="Pretendard ExtraBold" panose="020B0600000101010101" charset="-127"/>
      <p:regular r:id="rId71"/>
      <p:bold r:id="rId70"/>
    </p:embeddedFont>
    <p:embeddedFont>
      <p:font typeface="Aptos" panose="020B0004020202020204" pitchFamily="34" charset="0"/>
      <p:regular r:id="rId72"/>
      <p:bold r:id="rId73"/>
      <p:italic r:id="rId74"/>
      <p:boldItalic r:id="rId75"/>
    </p:embeddedFon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Courgette Regular" panose="020B0600000101010101" charset="0"/>
      <p:regular r:id="rId80"/>
    </p:embeddedFont>
    <p:embeddedFont>
      <p:font typeface="Noto Sans KR ExtraBold" panose="020B0200000000000000" pitchFamily="50" charset="-127"/>
      <p:bold r:id="rId81"/>
    </p:embeddedFont>
    <p:embeddedFont>
      <p:font typeface="Noto Sans KR Medium" panose="020B0200000000000000" pitchFamily="50" charset="-127"/>
      <p:regular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32"/>
    <a:srgbClr val="EFEFEF"/>
    <a:srgbClr val="FF9132"/>
    <a:srgbClr val="EEEFEE"/>
    <a:srgbClr val="FFFFFF"/>
    <a:srgbClr val="864C1E"/>
    <a:srgbClr val="000000"/>
    <a:srgbClr val="D77B2F"/>
    <a:srgbClr val="FF0000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DE473-8C59-45A0-A81A-08EB6B184293}" v="64" dt="2024-11-08T05:20:58.313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77311" autoAdjust="0"/>
  </p:normalViewPr>
  <p:slideViewPr>
    <p:cSldViewPr>
      <p:cViewPr varScale="1">
        <p:scale>
          <a:sx n="58" d="100"/>
          <a:sy n="58" d="100"/>
        </p:scale>
        <p:origin x="14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87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8AFD9-91D0-7F42-8583-8A59EFE3B788}" type="datetimeFigureOut">
              <a:rPr kumimoji="1" lang="ko-Kore-KR" altLang="en-US" smtClean="0"/>
              <a:t>11/10/2024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DC13B-E5D5-BE4A-9499-D8C94AC19B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18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</a:t>
            </a:r>
            <a:r>
              <a:rPr kumimoji="1" lang="en-US" altLang="ko-KR" dirty="0"/>
              <a:t>MY </a:t>
            </a:r>
            <a:r>
              <a:rPr kumimoji="1" lang="ko-KR" altLang="en-US" dirty="0"/>
              <a:t>팀 발표 시작하겠습니다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성장 전략 컨설팅을 주제로 서비스를 </a:t>
            </a:r>
            <a:r>
              <a:rPr kumimoji="1" lang="ko-KR" altLang="en-US" dirty="0" err="1"/>
              <a:t>하고있습니다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246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D89D-C947-19FB-D025-E1236C13E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78287E-8429-A5B3-43A2-3CA6BF5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E97025-2A95-0CC9-D7FF-53E30836B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활발한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시장에서</a:t>
            </a:r>
            <a:endParaRPr kumimoji="1" lang="en-US" altLang="ko-KR" dirty="0"/>
          </a:p>
          <a:p>
            <a:r>
              <a:rPr kumimoji="1" lang="ko-KR" altLang="en-US" dirty="0"/>
              <a:t>저희 서비스의 차별점을 찾기 위해 기존의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마케팅 시장의 </a:t>
            </a:r>
            <a:r>
              <a:rPr kumimoji="1" lang="en-US" altLang="ko-KR" dirty="0"/>
              <a:t>MVP</a:t>
            </a:r>
            <a:r>
              <a:rPr kumimoji="1" lang="ko-KR" altLang="en-US" dirty="0"/>
              <a:t>를 분석했습니다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기존 서비스인 </a:t>
            </a:r>
            <a:r>
              <a:rPr kumimoji="1" lang="en-US" altLang="ko-KR" dirty="0" err="1"/>
              <a:t>Vling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REVU</a:t>
            </a:r>
            <a:r>
              <a:rPr kumimoji="1" lang="ko-KR" altLang="en-US" dirty="0"/>
              <a:t>는 주로 광고주와 </a:t>
            </a:r>
            <a:r>
              <a:rPr kumimoji="1" lang="ko-KR" altLang="en-US" dirty="0" err="1"/>
              <a:t>인플루언서를</a:t>
            </a:r>
            <a:r>
              <a:rPr kumimoji="1" lang="ko-KR" altLang="en-US" dirty="0"/>
              <a:t> 매칭하는 방식이었습니다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주로 어느정도 인지도가 있는 </a:t>
            </a:r>
            <a:r>
              <a:rPr kumimoji="1" lang="ko-KR" altLang="en-US" dirty="0" err="1"/>
              <a:t>인플루언서와</a:t>
            </a:r>
            <a:r>
              <a:rPr kumimoji="1" lang="ko-KR" altLang="en-US" dirty="0"/>
              <a:t> 매칭이 이루어지기 때문에</a:t>
            </a:r>
            <a:endParaRPr kumimoji="1" lang="en-US" altLang="ko-KR" dirty="0"/>
          </a:p>
          <a:p>
            <a:r>
              <a:rPr kumimoji="1" lang="ko-KR" altLang="en-US" dirty="0"/>
              <a:t>예비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육성과는 거리가 멀다는 것을 파악했습니다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en-US" altLang="en-US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A8E460-E36B-2DD4-8386-02956BB82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785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 조사결과를 토대로 저희는 서비스의 차별점으로 예비 </a:t>
            </a:r>
            <a:r>
              <a:rPr lang="ko-KR" altLang="en-US" dirty="0" err="1"/>
              <a:t>인플루언서</a:t>
            </a:r>
            <a:r>
              <a:rPr lang="ko-KR" altLang="en-US" dirty="0"/>
              <a:t> 육성에 초점을 맞췄습니다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en-US" altLang="ko-KR" dirty="0"/>
              <a:t>Cooing </a:t>
            </a:r>
            <a:r>
              <a:rPr lang="ko-KR" altLang="en-US" dirty="0"/>
              <a:t>은 예비 </a:t>
            </a:r>
            <a:r>
              <a:rPr lang="ko-KR" altLang="en-US" dirty="0" err="1"/>
              <a:t>인플루언서에게</a:t>
            </a:r>
            <a:r>
              <a:rPr lang="ko-KR" altLang="en-US" dirty="0"/>
              <a:t> 성장 전략을 </a:t>
            </a:r>
            <a:r>
              <a:rPr lang="en-US" altLang="ko-KR" dirty="0"/>
              <a:t>LLM</a:t>
            </a:r>
            <a:r>
              <a:rPr lang="ko-KR" altLang="en-US" dirty="0"/>
              <a:t>으로 생성하여</a:t>
            </a:r>
            <a:endParaRPr lang="en-US" altLang="ko-KR" dirty="0"/>
          </a:p>
          <a:p>
            <a:r>
              <a:rPr lang="ko-KR" altLang="en-US" dirty="0"/>
              <a:t>사용자의 접근성을 높이고 경제적 부담을 줄여주는 서비스를 제공합니다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54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서비스의 주요 기능은 다음 </a:t>
            </a:r>
            <a:r>
              <a:rPr lang="en-US" altLang="ko-KR" dirty="0"/>
              <a:t>3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사용자의 정보를 입력으로 받아 </a:t>
            </a:r>
            <a:r>
              <a:rPr lang="en-US" altLang="ko-KR" dirty="0"/>
              <a:t>LLM</a:t>
            </a:r>
            <a:r>
              <a:rPr lang="ko-KR" altLang="en-US" dirty="0"/>
              <a:t>으로 성장 전략을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두번째는 사용자가 입력한 정보와 잘 맞는 </a:t>
            </a:r>
            <a:r>
              <a:rPr lang="ko-KR" altLang="en-US" dirty="0" err="1"/>
              <a:t>인플루언서가</a:t>
            </a:r>
            <a:r>
              <a:rPr lang="ko-KR" altLang="en-US" dirty="0"/>
              <a:t> 성장했던 방안을 제공하여</a:t>
            </a:r>
            <a:endParaRPr lang="en-US" altLang="ko-KR" dirty="0"/>
          </a:p>
          <a:p>
            <a:r>
              <a:rPr lang="ko-KR" altLang="en-US" dirty="0"/>
              <a:t>참고할 수 있는 예시를 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저희 비즈니스 모델을 구독형으로 한 만큼</a:t>
            </a:r>
            <a:endParaRPr lang="en-US" altLang="ko-KR" dirty="0"/>
          </a:p>
          <a:p>
            <a:r>
              <a:rPr lang="ko-KR" altLang="en-US" dirty="0"/>
              <a:t>고객들이 꾸준하게 저희 서비스를 이용하도록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키워드 분석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블로그 기능을 넣었습니다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176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A145B-372A-B797-28FF-12CCED0B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A46056-162F-FE86-E2A8-916E60096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D0035-7B59-3A9F-F4C8-C35763CAF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저희가 서비스를 위해 구현한 내용들입니다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923B5-EAFF-BD1A-D328-DB132F78A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639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서비스를 위해 다음의 </a:t>
            </a:r>
            <a:r>
              <a:rPr lang="ko-KR" altLang="en-US" dirty="0" err="1"/>
              <a:t>기술스택들을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Backend</a:t>
            </a:r>
            <a:r>
              <a:rPr lang="ko-KR" altLang="en-US" dirty="0"/>
              <a:t> 에서는 장고</a:t>
            </a:r>
            <a:r>
              <a:rPr lang="en-US" altLang="ko-KR" dirty="0"/>
              <a:t>, </a:t>
            </a:r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를 사용했고</a:t>
            </a:r>
            <a:endParaRPr lang="en-US" altLang="ko-KR" dirty="0"/>
          </a:p>
          <a:p>
            <a:r>
              <a:rPr lang="en-US" altLang="ko-KR" dirty="0"/>
              <a:t>Frontend</a:t>
            </a:r>
            <a:r>
              <a:rPr lang="ko-KR" altLang="en-US" dirty="0"/>
              <a:t> 는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로 시작했다가 검색엔진 최적화를 위해 </a:t>
            </a:r>
            <a:r>
              <a:rPr lang="en-US" altLang="ko-KR" dirty="0" err="1"/>
              <a:t>nuxt</a:t>
            </a:r>
            <a:r>
              <a:rPr lang="en-US" altLang="ko-KR" dirty="0"/>
              <a:t> </a:t>
            </a:r>
            <a:r>
              <a:rPr lang="ko-KR" altLang="en-US" dirty="0"/>
              <a:t>로 전환했습니다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LLM</a:t>
            </a:r>
            <a:r>
              <a:rPr lang="ko-KR" altLang="en-US" dirty="0"/>
              <a:t> 을 위해서 </a:t>
            </a:r>
            <a:r>
              <a:rPr lang="ko-KR" altLang="en-US" dirty="0" err="1"/>
              <a:t>랭체인</a:t>
            </a:r>
            <a:r>
              <a:rPr lang="en-US" altLang="ko-KR" dirty="0"/>
              <a:t>, </a:t>
            </a:r>
            <a:r>
              <a:rPr lang="en-US" altLang="ko-KR" dirty="0" err="1"/>
              <a:t>openAI</a:t>
            </a:r>
            <a:r>
              <a:rPr lang="en-US" altLang="ko-KR" dirty="0"/>
              <a:t>, </a:t>
            </a:r>
            <a:r>
              <a:rPr lang="en-US" altLang="ko-KR" dirty="0" err="1"/>
              <a:t>Ollama</a:t>
            </a:r>
            <a:r>
              <a:rPr lang="en-US" altLang="ko-KR" dirty="0"/>
              <a:t> </a:t>
            </a:r>
            <a:r>
              <a:rPr lang="ko-KR" altLang="en-US" dirty="0"/>
              <a:t>등을 사용했습니다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168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en-US" altLang="ko-KR" dirty="0"/>
              <a:t>Database 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32</a:t>
            </a:r>
            <a:r>
              <a:rPr lang="ko-KR" altLang="en-US" dirty="0"/>
              <a:t>개의 테이블을 생성했고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최대한 테이블을 분리하여 중복으로 호출되지 않도록 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양방향 참조도 하지 않도록 효율적으로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823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dirty="0"/>
              <a:t>유저의 정보를 모으기 위해 다음과 같은 설문지를 활용하였습니다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dirty="0"/>
              <a:t>현재 사진은 사용자 정보를 알기 위한 </a:t>
            </a:r>
            <a:r>
              <a:rPr lang="en-US" altLang="ko-KR" dirty="0"/>
              <a:t>DB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403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0E8F-88AB-64EE-DDB0-DE790F64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2DC5EA-690A-BF77-72ED-8FD922F16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5C6410-46E9-C588-49E1-E8C73B3CB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dirty="0"/>
              <a:t>다음은 유저들이 입력한 내용이 저장된 </a:t>
            </a:r>
            <a:r>
              <a:rPr lang="en-US" altLang="ko-KR" dirty="0"/>
              <a:t>DB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dirty="0"/>
              <a:t>위의 예시는 </a:t>
            </a:r>
            <a:r>
              <a:rPr lang="en-US" altLang="ko-KR" dirty="0"/>
              <a:t>1</a:t>
            </a:r>
            <a:r>
              <a:rPr lang="ko-KR" altLang="en-US" dirty="0"/>
              <a:t>명의 입력에 대해서 보여주고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CB94DA-69CE-6C61-BD83-2084B4E2D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174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9D136-4E6A-80D2-688F-2CC99C8D2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40295F-E22F-C193-95A3-5F2B99383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E810BD-DF58-B0FC-B766-10E2B72D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RAG</a:t>
            </a:r>
            <a:r>
              <a:rPr lang="ko-KR" altLang="en-US" dirty="0"/>
              <a:t>를 위한 데이터도 개선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데이터는 </a:t>
            </a:r>
            <a:r>
              <a:rPr lang="ko-KR" altLang="en-US" dirty="0" err="1"/>
              <a:t>인플루언서</a:t>
            </a:r>
            <a:r>
              <a:rPr lang="ko-KR" altLang="en-US" dirty="0"/>
              <a:t> 이름과 정보에 대한 구분이 없었는데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Name</a:t>
            </a:r>
            <a:r>
              <a:rPr lang="ko-KR" altLang="en-US" dirty="0"/>
              <a:t>과 </a:t>
            </a:r>
            <a:r>
              <a:rPr lang="en-US" altLang="ko-KR" dirty="0"/>
              <a:t>feature</a:t>
            </a:r>
            <a:r>
              <a:rPr lang="ko-KR" altLang="en-US" dirty="0"/>
              <a:t>라는 메타 데이터로 구분하여 </a:t>
            </a:r>
            <a:endParaRPr lang="en-US" altLang="ko-KR" dirty="0"/>
          </a:p>
          <a:p>
            <a:r>
              <a:rPr lang="en-US" altLang="ko-KR" dirty="0"/>
              <a:t>RAG </a:t>
            </a:r>
            <a:r>
              <a:rPr lang="ko-KR" altLang="en-US" dirty="0"/>
              <a:t>적용시 메타 데이터 정보가 잘 활용할 수 있도록 구조화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2583AF-CB31-E283-19C1-D828EF07B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43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인플루언서</a:t>
            </a:r>
            <a:r>
              <a:rPr lang="ko-KR" altLang="en-US" dirty="0"/>
              <a:t> 정보를 얻기 위한 파이프라인입니다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중간발표때 말했던 것처럼 </a:t>
            </a:r>
            <a:r>
              <a:rPr lang="ko-KR" altLang="en-US" dirty="0" err="1"/>
              <a:t>인플루언서</a:t>
            </a:r>
            <a:r>
              <a:rPr lang="ko-KR" altLang="en-US" dirty="0"/>
              <a:t> 데이터 수집을 자동화하는 것을 시도했으나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나무위키 사이트를 </a:t>
            </a:r>
            <a:r>
              <a:rPr lang="ko-KR" altLang="en-US" dirty="0" err="1"/>
              <a:t>서칭</a:t>
            </a:r>
            <a:r>
              <a:rPr lang="ko-KR" altLang="en-US" dirty="0"/>
              <a:t> 결과 </a:t>
            </a:r>
            <a:r>
              <a:rPr lang="ko-KR" altLang="en-US" dirty="0" err="1"/>
              <a:t>인플루언서에</a:t>
            </a:r>
            <a:r>
              <a:rPr lang="ko-KR" altLang="en-US" dirty="0"/>
              <a:t> 대한 내용이 없는 경우나</a:t>
            </a:r>
            <a:r>
              <a:rPr lang="en-US" altLang="ko-K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있더라도 활용할 수 없는 데이터만 있는 경우가 많아 결국 저희가 직접 검수를 </a:t>
            </a:r>
            <a:r>
              <a:rPr lang="ko-KR" altLang="en-US" dirty="0" err="1"/>
              <a:t>해야했습니다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그래서 수집하는 과정에서 자동화 방식은 사용하지 못하고 직접 나무위키를 크롤링했지만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이렇게 모은 데이터들을 </a:t>
            </a:r>
            <a:r>
              <a:rPr lang="en-US" altLang="ko-KR" dirty="0" err="1"/>
              <a:t>ChatGPT</a:t>
            </a:r>
            <a:r>
              <a:rPr lang="ko-KR" altLang="en-US" dirty="0"/>
              <a:t>에 넣어 정제된 데이터를 얻는 과정을 자동화하여</a:t>
            </a:r>
            <a:r>
              <a:rPr lang="en-US" altLang="ko-KR" dirty="0"/>
              <a:t>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구축했고 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100</a:t>
            </a:r>
            <a:r>
              <a:rPr lang="ko-KR" altLang="en-US" dirty="0"/>
              <a:t>명의 </a:t>
            </a:r>
            <a:r>
              <a:rPr lang="ko-KR" altLang="en-US" dirty="0" err="1"/>
              <a:t>인플루언서</a:t>
            </a:r>
            <a:r>
              <a:rPr lang="ko-KR" altLang="en-US" dirty="0"/>
              <a:t> 데이터를 수집했습니다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497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콘텐츠 목차는 </a:t>
            </a:r>
            <a:r>
              <a:rPr lang="en-US" altLang="ko-KR" dirty="0"/>
              <a:t>3</a:t>
            </a:r>
            <a:r>
              <a:rPr lang="ko-KR" altLang="en-US" dirty="0"/>
              <a:t>개의 챕터로 진행됩니다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825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파인튜닝을</a:t>
            </a:r>
            <a:r>
              <a:rPr lang="ko-KR" altLang="en-US" dirty="0"/>
              <a:t> 위한 데이터 수집 프로세스입니다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담긴 전처리가 된 유저데이터를 </a:t>
            </a:r>
            <a:r>
              <a:rPr lang="en-US" altLang="ko-KR" dirty="0"/>
              <a:t>LLM</a:t>
            </a:r>
            <a:r>
              <a:rPr lang="ko-KR" altLang="en-US" dirty="0"/>
              <a:t>에 입력으로 넣어 </a:t>
            </a:r>
            <a:r>
              <a:rPr lang="en-US" altLang="ko-KR" dirty="0"/>
              <a:t>Q/A </a:t>
            </a:r>
            <a:r>
              <a:rPr lang="ko-KR" altLang="en-US" dirty="0"/>
              <a:t>형식으로 이루어진 </a:t>
            </a:r>
            <a:r>
              <a:rPr lang="ko-KR" altLang="en-US" dirty="0" err="1"/>
              <a:t>파인튜닝용</a:t>
            </a:r>
            <a:r>
              <a:rPr lang="ko-KR" altLang="en-US" dirty="0"/>
              <a:t> 데이터셋을 생성했습니다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중간발표때는 </a:t>
            </a:r>
            <a:r>
              <a:rPr lang="en-US" altLang="ko-KR" dirty="0" err="1"/>
              <a:t>gpt</a:t>
            </a:r>
            <a:r>
              <a:rPr lang="ko-KR" altLang="en-US" dirty="0"/>
              <a:t>를 이용해 </a:t>
            </a:r>
            <a:r>
              <a:rPr lang="ko-KR" altLang="en-US" dirty="0" err="1"/>
              <a:t>파인튜닝</a:t>
            </a:r>
            <a:r>
              <a:rPr lang="ko-KR" altLang="en-US" dirty="0"/>
              <a:t> 데이터를 생성하고자 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파인튜닝</a:t>
            </a:r>
            <a:r>
              <a:rPr lang="ko-KR" altLang="en-US" dirty="0"/>
              <a:t> 모델을 </a:t>
            </a:r>
            <a:r>
              <a:rPr lang="en-US" altLang="ko-KR" dirty="0"/>
              <a:t>Gemma2 </a:t>
            </a:r>
            <a:r>
              <a:rPr lang="ko-KR" altLang="en-US" dirty="0"/>
              <a:t>로 사용하기로 했기 때문에</a:t>
            </a:r>
            <a:r>
              <a:rPr lang="en-US" altLang="ko-KR" dirty="0"/>
              <a:t>,</a:t>
            </a:r>
            <a:r>
              <a:rPr lang="ko-KR" altLang="en-US" dirty="0"/>
              <a:t> 생성 포맷을 통일 시키기 위해</a:t>
            </a:r>
            <a:endParaRPr lang="en-US" altLang="ko-KR" dirty="0"/>
          </a:p>
          <a:p>
            <a:r>
              <a:rPr lang="en-US" altLang="ko-KR" dirty="0" err="1"/>
              <a:t>Gpt</a:t>
            </a:r>
            <a:r>
              <a:rPr lang="ko-KR" altLang="en-US" dirty="0"/>
              <a:t>가 아닌 </a:t>
            </a:r>
            <a:r>
              <a:rPr lang="en-US" altLang="ko-KR" dirty="0"/>
              <a:t>gemma2 </a:t>
            </a:r>
            <a:r>
              <a:rPr lang="ko-KR" altLang="en-US" dirty="0"/>
              <a:t>를 통해 데이터를 생성했습니다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7159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B9695-9E28-A492-EADA-0BE75C46C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B35003-630B-C6CE-6AC0-2B34AE91D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4F7905-8225-F6DA-984B-DE78D7FA2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저희는 </a:t>
            </a:r>
            <a:r>
              <a:rPr lang="ko-KR" altLang="en-US" dirty="0" err="1"/>
              <a:t>파인튜닝을</a:t>
            </a:r>
            <a:r>
              <a:rPr lang="ko-KR" altLang="en-US" dirty="0"/>
              <a:t> 위한 데이터를 생성했습니다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왼쪽에 있는 </a:t>
            </a:r>
            <a:r>
              <a:rPr lang="ko-KR" altLang="en-US" dirty="0" err="1"/>
              <a:t>원샷</a:t>
            </a:r>
            <a:r>
              <a:rPr lang="ko-KR" altLang="en-US" dirty="0"/>
              <a:t> 프롬프트로 참고할 예시를 주고</a:t>
            </a:r>
            <a:r>
              <a:rPr lang="en-US" altLang="ko-KR" dirty="0"/>
              <a:t>, </a:t>
            </a:r>
            <a:r>
              <a:rPr lang="ko-KR" altLang="en-US" dirty="0"/>
              <a:t>가운데는 유저 정보를 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개를 </a:t>
            </a:r>
            <a:r>
              <a:rPr lang="en-US" altLang="ko-KR" dirty="0"/>
              <a:t>Gemma2 </a:t>
            </a:r>
            <a:r>
              <a:rPr lang="ko-KR" altLang="en-US" dirty="0"/>
              <a:t>모델에 넣어 생성된 것이 오른쪽에 있는 답변입니다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저희는 </a:t>
            </a:r>
            <a:r>
              <a:rPr lang="en-US" altLang="ko-KR" dirty="0"/>
              <a:t>Q/A </a:t>
            </a:r>
            <a:r>
              <a:rPr lang="ko-KR" altLang="en-US" dirty="0"/>
              <a:t>형식의 데이터 쌍을 획득했습니다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2F7BA8-CE20-8C41-8E10-EB057AA86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488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58840-09DA-D91B-A3C0-30C08A326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A8F0D8-5036-0154-3AED-1A68D3D8C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8F9CF4-6CD1-DF10-9FC7-8E7F6A949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저희는 </a:t>
            </a:r>
            <a:r>
              <a:rPr lang="en-US" altLang="ko-KR" dirty="0"/>
              <a:t>24000</a:t>
            </a:r>
            <a:r>
              <a:rPr lang="ko-KR" altLang="en-US" dirty="0"/>
              <a:t>개의 </a:t>
            </a:r>
            <a:r>
              <a:rPr lang="ko-KR" altLang="en-US" dirty="0" err="1"/>
              <a:t>파인튜닝</a:t>
            </a:r>
            <a:r>
              <a:rPr lang="ko-KR" altLang="en-US" dirty="0"/>
              <a:t> 데이터쌍을 확보하여 </a:t>
            </a:r>
            <a:r>
              <a:rPr lang="ko-KR" altLang="en-US" dirty="0" err="1"/>
              <a:t>허깅</a:t>
            </a:r>
            <a:r>
              <a:rPr lang="ko-KR" altLang="en-US" dirty="0"/>
              <a:t> 페이스에 데이터셋을 저장했습니다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이를 </a:t>
            </a:r>
            <a:r>
              <a:rPr lang="ko-KR" altLang="en-US" dirty="0" err="1"/>
              <a:t>학습하는데는</a:t>
            </a:r>
            <a:r>
              <a:rPr lang="ko-KR" altLang="en-US" dirty="0"/>
              <a:t> 총 </a:t>
            </a:r>
            <a:r>
              <a:rPr lang="en-US" altLang="ko-KR" dirty="0"/>
              <a:t>19</a:t>
            </a:r>
            <a:r>
              <a:rPr lang="ko-KR" altLang="en-US" dirty="0"/>
              <a:t>시간이 소요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5EBCF-0513-04F6-AC00-B8F9259BC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891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39ECF-04BD-005A-21E3-A05F12CF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D1816B-5178-91A8-099A-4292C3C63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20F478-75DA-02D3-1E5A-6452F2C58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파인튜닝을</a:t>
            </a:r>
            <a:r>
              <a:rPr lang="ko-KR" altLang="en-US" dirty="0"/>
              <a:t> 위한 인프라 세팅을 소개하겠습니다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en-US" altLang="ko-KR" dirty="0"/>
              <a:t>RTX 3090 </a:t>
            </a:r>
            <a:r>
              <a:rPr lang="en-US" altLang="ko-KR" dirty="0" err="1"/>
              <a:t>gpu</a:t>
            </a:r>
            <a:r>
              <a:rPr lang="en-US" altLang="ko-KR" dirty="0"/>
              <a:t> 8</a:t>
            </a:r>
            <a:r>
              <a:rPr lang="ko-KR" altLang="en-US" dirty="0"/>
              <a:t>대를 사용했고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바닐라 모델은 </a:t>
            </a:r>
            <a:r>
              <a:rPr lang="en-US" altLang="ko-KR" dirty="0"/>
              <a:t>Gemma2 : 27B 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파인튜닝에</a:t>
            </a:r>
            <a:r>
              <a:rPr lang="ko-KR" altLang="en-US" dirty="0"/>
              <a:t> 필요한 툴로는 </a:t>
            </a:r>
            <a:r>
              <a:rPr lang="en-US" altLang="ko-KR" dirty="0"/>
              <a:t>Axolotl </a:t>
            </a:r>
            <a:r>
              <a:rPr lang="ko-KR" altLang="en-US" dirty="0"/>
              <a:t>을 통해 </a:t>
            </a:r>
            <a:r>
              <a:rPr lang="ko-KR" altLang="en-US" dirty="0" err="1"/>
              <a:t>파인튜닝</a:t>
            </a:r>
            <a:r>
              <a:rPr lang="ko-KR" altLang="en-US" dirty="0"/>
              <a:t> 학습을 했고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Ollama</a:t>
            </a:r>
            <a:r>
              <a:rPr lang="ko-KR" altLang="en-US" dirty="0"/>
              <a:t> 로 </a:t>
            </a:r>
            <a:r>
              <a:rPr lang="ko-KR" altLang="en-US" dirty="0" err="1"/>
              <a:t>파인튜닝된</a:t>
            </a:r>
            <a:r>
              <a:rPr lang="ko-KR" altLang="en-US" dirty="0"/>
              <a:t> 모델을 추론했습니다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EF2BC-6890-AD81-4848-074A4E1A9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367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8B1E8-203E-E54B-A877-C198C4FD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3CF4EC-6E66-3BE5-7D4D-D931AAF4B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074876-B603-5B57-0D95-A643AF9C7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간단하게 말씀드렸던 </a:t>
            </a:r>
            <a:r>
              <a:rPr lang="ko-KR" altLang="en-US" dirty="0" err="1"/>
              <a:t>파인튜닝</a:t>
            </a:r>
            <a:r>
              <a:rPr lang="ko-KR" altLang="en-US" dirty="0"/>
              <a:t> 데이터 확보에 대해 구체적으로 말씀드리겠습니다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System prompt</a:t>
            </a:r>
            <a:r>
              <a:rPr lang="ko-KR" altLang="en-US" dirty="0"/>
              <a:t>로 </a:t>
            </a:r>
            <a:r>
              <a:rPr lang="en-US" altLang="ko-KR" dirty="0"/>
              <a:t>LLM</a:t>
            </a:r>
            <a:r>
              <a:rPr lang="ko-KR" altLang="en-US" dirty="0"/>
              <a:t>이 </a:t>
            </a:r>
            <a:r>
              <a:rPr lang="en-US" altLang="ko-KR" dirty="0"/>
              <a:t>10</a:t>
            </a:r>
            <a:r>
              <a:rPr lang="ko-KR" altLang="en-US" dirty="0" err="1"/>
              <a:t>년차</a:t>
            </a:r>
            <a:r>
              <a:rPr lang="ko-KR" altLang="en-US" dirty="0"/>
              <a:t> </a:t>
            </a:r>
            <a:r>
              <a:rPr lang="ko-KR" altLang="en-US" dirty="0" err="1"/>
              <a:t>인플루언서</a:t>
            </a:r>
            <a:r>
              <a:rPr lang="ko-KR" altLang="en-US" dirty="0"/>
              <a:t> 마케터라는 역할을 부여하고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원샷</a:t>
            </a:r>
            <a:r>
              <a:rPr lang="ko-KR" altLang="en-US" dirty="0"/>
              <a:t> 프롬프트를 통해 어떤 형태로 생성할지 예시를 주었습니다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User prompt </a:t>
            </a:r>
            <a:r>
              <a:rPr lang="ko-KR" altLang="en-US" dirty="0"/>
              <a:t>에는 유저 정보를 입력으로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생성된 데이터는 오른쪽의 포맷으로 나오게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</a:t>
            </a:r>
            <a:r>
              <a:rPr lang="en-US" altLang="ko-KR" dirty="0"/>
              <a:t>system prompt, user prompt, output </a:t>
            </a:r>
            <a:r>
              <a:rPr lang="ko-KR" altLang="en-US" dirty="0"/>
              <a:t>쌍을 가지는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/>
              <a:t>파인튜닝</a:t>
            </a:r>
            <a:r>
              <a:rPr lang="ko-KR" altLang="en-US" dirty="0"/>
              <a:t> 데이터가 만들어 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740E5-600F-BC5B-797E-1B6A606EA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382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7CE1-E62F-75C5-C68C-18414FC68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63B2A1-1765-C796-14C6-D8887594A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69C534-9C4D-D66B-82E6-DB760C44B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그렇게 생성된 </a:t>
            </a:r>
            <a:r>
              <a:rPr lang="ko-KR" altLang="en-US" dirty="0" err="1"/>
              <a:t>파인튜닝</a:t>
            </a:r>
            <a:r>
              <a:rPr lang="ko-KR" altLang="en-US" dirty="0"/>
              <a:t> 데이터들을 </a:t>
            </a:r>
            <a:r>
              <a:rPr lang="en-US" altLang="ko-KR" dirty="0"/>
              <a:t>Axolotl </a:t>
            </a:r>
            <a:r>
              <a:rPr lang="ko-KR" altLang="en-US" dirty="0"/>
              <a:t>이라는 프레임워크로 모델을 학습시켰습니다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Axolotl</a:t>
            </a:r>
            <a:r>
              <a:rPr lang="ko-KR" altLang="en-US" dirty="0"/>
              <a:t>을 사용한 이유는 여러 </a:t>
            </a:r>
            <a:r>
              <a:rPr lang="en-US" altLang="ko-KR" dirty="0"/>
              <a:t>LLM </a:t>
            </a:r>
            <a:r>
              <a:rPr lang="ko-KR" altLang="en-US" dirty="0"/>
              <a:t>모델을 지원하고</a:t>
            </a:r>
            <a:r>
              <a:rPr lang="en-US" altLang="ko-KR" dirty="0"/>
              <a:t>, </a:t>
            </a:r>
            <a:r>
              <a:rPr lang="en-US" altLang="ko-KR" dirty="0" err="1"/>
              <a:t>LoRA</a:t>
            </a:r>
            <a:r>
              <a:rPr lang="ko-KR" altLang="en-US" dirty="0"/>
              <a:t> 나 </a:t>
            </a:r>
            <a:r>
              <a:rPr lang="en-US" altLang="ko-KR" dirty="0"/>
              <a:t>quantization </a:t>
            </a:r>
            <a:r>
              <a:rPr lang="ko-KR" altLang="en-US" dirty="0"/>
              <a:t>등 최적화를 지원하고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조금 복잡한 </a:t>
            </a:r>
            <a:r>
              <a:rPr lang="ko-KR" altLang="en-US" dirty="0" err="1"/>
              <a:t>파인튜닝</a:t>
            </a:r>
            <a:r>
              <a:rPr lang="ko-KR" altLang="en-US" dirty="0"/>
              <a:t> 프로세스를 누구나 쉽게 사용하도록 인터페이스가 구성 되었기 때문입니다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</a:t>
            </a:r>
            <a:r>
              <a:rPr lang="en-US" altLang="ko-KR" dirty="0"/>
              <a:t>Gemma2 </a:t>
            </a:r>
            <a:r>
              <a:rPr lang="ko-KR" altLang="en-US" dirty="0"/>
              <a:t>모델을 학습하였고 </a:t>
            </a:r>
            <a:r>
              <a:rPr lang="en-US" altLang="ko-KR" dirty="0"/>
              <a:t>Training Loss</a:t>
            </a:r>
            <a:r>
              <a:rPr lang="ko-KR" altLang="en-US" dirty="0"/>
              <a:t>는 오른쪽과 같이 계속 내려가며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잘 학습되고 있는 것을 볼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84D6B-591D-9EBC-A49A-A19F241F4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95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1A4FB-7EB1-8BC4-017E-7553BD6F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7DB034-EE5F-5928-4CCB-124823759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6CA51C-A5AF-6213-56E9-F2B717C26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파인튜닝</a:t>
            </a:r>
            <a:r>
              <a:rPr lang="ko-KR" altLang="en-US" dirty="0"/>
              <a:t> 된 모델을 추론했습니다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이때는 </a:t>
            </a:r>
            <a:r>
              <a:rPr lang="en-US" altLang="ko-KR" dirty="0" err="1"/>
              <a:t>ollama</a:t>
            </a:r>
            <a:r>
              <a:rPr lang="en-US" altLang="ko-KR" dirty="0"/>
              <a:t> library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Ollama</a:t>
            </a:r>
            <a:r>
              <a:rPr lang="ko-KR" altLang="en-US" dirty="0"/>
              <a:t>를 사용한 이유는 로컬 실행을 지원하여 데이터를 서버에 업로드 하지 않아도 되며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리소스를 최적화 하여 </a:t>
            </a:r>
            <a:r>
              <a:rPr lang="en-US" altLang="ko-KR" dirty="0"/>
              <a:t>GPU </a:t>
            </a:r>
            <a:r>
              <a:rPr lang="ko-KR" altLang="en-US" dirty="0"/>
              <a:t>자원이 제한된 저희 로컬에서도 꽤 빠른 속도로 </a:t>
            </a:r>
            <a:r>
              <a:rPr lang="en-US" altLang="ko-KR" dirty="0"/>
              <a:t>LLM</a:t>
            </a:r>
            <a:r>
              <a:rPr lang="ko-KR" altLang="en-US" dirty="0"/>
              <a:t>을 실행 가능하게 만듭니다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왼쪽은 </a:t>
            </a:r>
            <a:r>
              <a:rPr lang="ko-KR" altLang="en-US" dirty="0" err="1"/>
              <a:t>파인튜닝</a:t>
            </a:r>
            <a:r>
              <a:rPr lang="ko-KR" altLang="en-US" dirty="0"/>
              <a:t> 모델을 </a:t>
            </a:r>
            <a:r>
              <a:rPr lang="en-US" altLang="ko-KR" dirty="0" err="1"/>
              <a:t>Ollama</a:t>
            </a:r>
            <a:r>
              <a:rPr lang="ko-KR" altLang="en-US" dirty="0"/>
              <a:t>로 불러와서 실행하는 예시입니다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CAF170-1716-4BAF-EC2E-484988C68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568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CB50-BBFD-7140-EEFE-60B3C534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8CE407-2E4D-B9D2-1D8D-2EA1289C8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31BF29-3153-6A5E-EC2C-7342C985A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이것이 </a:t>
            </a:r>
            <a:r>
              <a:rPr lang="ko-KR" altLang="en-US" dirty="0" err="1"/>
              <a:t>파인튜닝</a:t>
            </a:r>
            <a:r>
              <a:rPr lang="ko-KR" altLang="en-US" dirty="0"/>
              <a:t> 모델이 생성한 성장 전략입니다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파인튜닝</a:t>
            </a:r>
            <a:r>
              <a:rPr lang="ko-KR" altLang="en-US" dirty="0"/>
              <a:t> 만으로는 생성 결과의 내용이 여전히 부족하지만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지난 </a:t>
            </a:r>
            <a:r>
              <a:rPr lang="en-US" altLang="ko-KR" dirty="0"/>
              <a:t>OpenAI API</a:t>
            </a:r>
            <a:r>
              <a:rPr lang="ko-KR" altLang="en-US" dirty="0"/>
              <a:t>로 생성했을 때와 비교하면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생성 내용이 뒤지지 않았습니다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65FEAA-BE5B-4F86-FE39-5321A2FA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767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서비스의 이용 과정을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웹페이지에서 성향 조사를 하면 이 정보들이 </a:t>
            </a:r>
            <a:r>
              <a:rPr lang="en-US" altLang="ko-KR" dirty="0"/>
              <a:t>DB</a:t>
            </a:r>
            <a:r>
              <a:rPr lang="ko-KR" altLang="en-US" dirty="0"/>
              <a:t>에 들어가 정제됩니다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정제된 데이터는 </a:t>
            </a:r>
            <a:r>
              <a:rPr lang="en-US" altLang="ko-KR" dirty="0"/>
              <a:t>LLM</a:t>
            </a:r>
            <a:r>
              <a:rPr lang="ko-KR" altLang="en-US" dirty="0"/>
              <a:t>에 키워드의 형태로 전달됩니다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7362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에 전달된 키워드들은 </a:t>
            </a:r>
            <a:r>
              <a:rPr lang="en-US" altLang="ko-KR" dirty="0" err="1"/>
              <a:t>CoT</a:t>
            </a:r>
            <a:r>
              <a:rPr lang="en-US" altLang="ko-KR" dirty="0"/>
              <a:t> </a:t>
            </a:r>
            <a:r>
              <a:rPr lang="ko-KR" altLang="en-US" dirty="0"/>
              <a:t>기법이 적용된 프롬프트가 적용됩니다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CoT</a:t>
            </a:r>
            <a:r>
              <a:rPr lang="ko-KR" altLang="en-US" dirty="0"/>
              <a:t>는 일반적인 프롬프트와 달리 </a:t>
            </a:r>
            <a:r>
              <a:rPr lang="en-US" altLang="ko-KR" dirty="0"/>
              <a:t>LLM</a:t>
            </a:r>
            <a:r>
              <a:rPr lang="ko-KR" altLang="en-US" dirty="0"/>
              <a:t>의 생각을 전개하는 방식으로 </a:t>
            </a:r>
            <a:endParaRPr lang="en-US" altLang="ko-KR" dirty="0"/>
          </a:p>
          <a:p>
            <a:r>
              <a:rPr lang="ko-KR" altLang="en-US" dirty="0"/>
              <a:t>답변의 품질을 높이는 기법입니다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0132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구성입니다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발표를 </a:t>
            </a:r>
            <a:r>
              <a:rPr lang="ko-KR" altLang="en-US" dirty="0" err="1"/>
              <a:t>하고있는</a:t>
            </a:r>
            <a:r>
              <a:rPr lang="ko-KR" altLang="en-US" dirty="0"/>
              <a:t> 저는 팀장 이호준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팀원으로 윤서님</a:t>
            </a:r>
            <a:r>
              <a:rPr lang="en-US" altLang="ko-KR" dirty="0"/>
              <a:t>, </a:t>
            </a:r>
            <a:r>
              <a:rPr lang="ko-KR" altLang="en-US" dirty="0" err="1"/>
              <a:t>근님</a:t>
            </a:r>
            <a:r>
              <a:rPr lang="en-US" altLang="ko-KR" dirty="0"/>
              <a:t>, </a:t>
            </a:r>
            <a:r>
              <a:rPr lang="ko-KR" altLang="en-US" dirty="0" err="1"/>
              <a:t>아람님</a:t>
            </a:r>
            <a:r>
              <a:rPr lang="en-US" altLang="ko-KR" dirty="0"/>
              <a:t>, </a:t>
            </a:r>
            <a:r>
              <a:rPr lang="ko-KR" altLang="en-US" dirty="0" err="1"/>
              <a:t>의헌님과</a:t>
            </a:r>
            <a:r>
              <a:rPr lang="ko-KR" altLang="en-US" dirty="0"/>
              <a:t> 함께 서비스를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3498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ko-KR" altLang="en-US" dirty="0" err="1"/>
              <a:t>파인튜닝</a:t>
            </a:r>
            <a:r>
              <a:rPr lang="ko-KR" altLang="en-US" dirty="0"/>
              <a:t> 생성 결과는 부족해 보였지만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CoT</a:t>
            </a:r>
            <a:r>
              <a:rPr lang="en-US" altLang="ko-KR" dirty="0"/>
              <a:t> </a:t>
            </a:r>
            <a:r>
              <a:rPr lang="ko-KR" altLang="en-US" dirty="0"/>
              <a:t>프롬프트를 통해서 부족했던 내용이 </a:t>
            </a:r>
            <a:endParaRPr lang="en-US" altLang="ko-KR" dirty="0"/>
          </a:p>
          <a:p>
            <a:r>
              <a:rPr lang="ko-KR" altLang="en-US" dirty="0" err="1"/>
              <a:t>세안법</a:t>
            </a:r>
            <a:r>
              <a:rPr lang="en-US" altLang="ko-KR" dirty="0"/>
              <a:t>, </a:t>
            </a:r>
            <a:r>
              <a:rPr lang="ko-KR" altLang="en-US" dirty="0"/>
              <a:t>세안 루틴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꽤 구체적 예시들을 생성하는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9003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436D9-36F4-A6D6-606A-8EF7E628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D79DDA-5D55-52B4-6CBB-3DF5AFF7C7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39CEEF-7521-90E8-678C-245E0EB12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파인튜닝</a:t>
            </a:r>
            <a:r>
              <a:rPr lang="ko-KR" altLang="en-US" dirty="0"/>
              <a:t> 모델에 </a:t>
            </a:r>
            <a:r>
              <a:rPr lang="en-US" altLang="ko-KR" dirty="0"/>
              <a:t>standard prompt</a:t>
            </a:r>
            <a:r>
              <a:rPr lang="ko-KR" altLang="en-US" dirty="0"/>
              <a:t>를 적용했을 때는</a:t>
            </a:r>
            <a:endParaRPr lang="en-US" altLang="ko-KR" dirty="0"/>
          </a:p>
          <a:p>
            <a:r>
              <a:rPr lang="ko-KR" altLang="en-US" dirty="0"/>
              <a:t>왼쪽과 같은 성향 분석을 했지만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파인튜닝</a:t>
            </a:r>
            <a:r>
              <a:rPr lang="ko-KR" altLang="en-US" dirty="0"/>
              <a:t> 모델에 </a:t>
            </a:r>
            <a:r>
              <a:rPr lang="en-US" altLang="ko-KR" dirty="0" err="1"/>
              <a:t>CoT</a:t>
            </a:r>
            <a:r>
              <a:rPr lang="en-US" altLang="ko-KR" dirty="0"/>
              <a:t> prompt</a:t>
            </a:r>
            <a:r>
              <a:rPr lang="ko-KR" altLang="en-US" dirty="0"/>
              <a:t>를 적용했을 때는</a:t>
            </a:r>
            <a:endParaRPr lang="en-US" altLang="ko-KR" dirty="0"/>
          </a:p>
          <a:p>
            <a:r>
              <a:rPr lang="ko-KR" altLang="en-US" dirty="0"/>
              <a:t>오른쪽과 같은 성향분석을 하며</a:t>
            </a:r>
            <a:endParaRPr lang="en-US" altLang="ko-KR" dirty="0"/>
          </a:p>
          <a:p>
            <a:r>
              <a:rPr lang="ko-KR" altLang="en-US" dirty="0"/>
              <a:t>답변 퀄리티에 대한 확연한 차이를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C332D-BCD4-73C9-DBE9-4AF2D98E3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269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55DA5-4D63-81F0-A43D-48B95958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1C56C0-1447-DD94-2C63-7532B2DB8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D06DCF-FAD3-290B-AA74-7897CD4A3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컨텐츠 전략에서도</a:t>
            </a:r>
            <a:endParaRPr lang="en-US" altLang="ko-KR" dirty="0"/>
          </a:p>
          <a:p>
            <a:r>
              <a:rPr lang="en-US" altLang="ko-KR" dirty="0"/>
              <a:t>Standard prompt </a:t>
            </a:r>
            <a:r>
              <a:rPr lang="ko-KR" altLang="en-US" dirty="0"/>
              <a:t>에서는 컨텐츠만 던져주고</a:t>
            </a:r>
            <a:endParaRPr lang="en-US" altLang="ko-KR" dirty="0"/>
          </a:p>
          <a:p>
            <a:r>
              <a:rPr lang="ko-KR" altLang="en-US" dirty="0"/>
              <a:t>어떻게 </a:t>
            </a:r>
            <a:r>
              <a:rPr lang="ko-KR" altLang="en-US" dirty="0" err="1"/>
              <a:t>해야할지</a:t>
            </a:r>
            <a:r>
              <a:rPr lang="ko-KR" altLang="en-US" dirty="0"/>
              <a:t> 알려주진 않았습니다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32013-4C71-015B-89AE-1D915F9B1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4388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3E96-ECB8-799C-84E5-9FCD6A16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AD0ECD-457F-D825-70A5-4230FB88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B15053-4087-8703-86DB-59B3BCFDF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 err="1"/>
              <a:t>CoT</a:t>
            </a:r>
            <a:r>
              <a:rPr lang="ko-KR" altLang="en-US" dirty="0"/>
              <a:t>를 적용하자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컨텐츠에 대해서 어떤 방식으로 </a:t>
            </a:r>
            <a:r>
              <a:rPr lang="ko-KR" altLang="en-US" dirty="0" err="1"/>
              <a:t>만들어야할지</a:t>
            </a:r>
            <a:r>
              <a:rPr lang="ko-KR" altLang="en-US" dirty="0"/>
              <a:t> 구체적으로 알려주는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전략이 아니라 사용자 입력정보에 맞게 </a:t>
            </a:r>
            <a:r>
              <a:rPr lang="en-US" altLang="ko-KR" dirty="0"/>
              <a:t>10</a:t>
            </a:r>
            <a:r>
              <a:rPr lang="ko-KR" altLang="en-US" dirty="0"/>
              <a:t>대가 </a:t>
            </a:r>
            <a:r>
              <a:rPr lang="ko-KR" altLang="en-US" dirty="0" err="1"/>
              <a:t>해볼만한</a:t>
            </a:r>
            <a:r>
              <a:rPr lang="ko-KR" altLang="en-US" dirty="0"/>
              <a:t> 전략들을 잘 알려주고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D6FC37-7211-54BD-E4B1-488F0F7D7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9769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RAG</a:t>
            </a:r>
            <a:r>
              <a:rPr lang="ko-KR" altLang="en-US" dirty="0"/>
              <a:t>의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프롬프트를 입력으로 주었을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적용 전은 </a:t>
            </a:r>
            <a:r>
              <a:rPr lang="en-US" altLang="ko-KR" dirty="0"/>
              <a:t>＂</a:t>
            </a:r>
            <a:r>
              <a:rPr lang="ko-KR" altLang="en-US" dirty="0" err="1"/>
              <a:t>핏블리</a:t>
            </a:r>
            <a:r>
              <a:rPr lang="en-US" altLang="ko-KR" dirty="0"/>
              <a:t>”</a:t>
            </a:r>
            <a:r>
              <a:rPr lang="ko-KR" altLang="en-US" dirty="0"/>
              <a:t>라는 </a:t>
            </a:r>
            <a:r>
              <a:rPr lang="ko-KR" altLang="en-US" dirty="0" err="1"/>
              <a:t>인플루언서를</a:t>
            </a:r>
            <a:r>
              <a:rPr lang="ko-KR" altLang="en-US" dirty="0"/>
              <a:t> 모르기 때문에 진부한 얘기만 생성하고 있지만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RAG</a:t>
            </a:r>
            <a:r>
              <a:rPr lang="ko-KR" altLang="en-US" dirty="0"/>
              <a:t> 적용 후 </a:t>
            </a:r>
            <a:r>
              <a:rPr lang="ko-KR" altLang="en-US" dirty="0" err="1"/>
              <a:t>인플루언서</a:t>
            </a:r>
            <a:r>
              <a:rPr lang="ko-KR" altLang="en-US" dirty="0"/>
              <a:t> 메타 데이터가 적용된 답변이 생성된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69179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78391-5316-0566-3402-6A11B2845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2AE325-2C9B-856D-35F0-D51EBB098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CDB644-EE7D-77BC-99B8-96C99EBE6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저희는 초기 </a:t>
            </a:r>
            <a:r>
              <a:rPr kumimoji="1" lang="ko-KR" altLang="en-US" dirty="0" err="1"/>
              <a:t>출력포맷을</a:t>
            </a:r>
            <a:r>
              <a:rPr kumimoji="1" lang="ko-KR" altLang="en-US" dirty="0"/>
              <a:t> 위와 같은 </a:t>
            </a:r>
            <a:r>
              <a:rPr kumimoji="1" lang="ko-KR" altLang="en-US" dirty="0" err="1"/>
              <a:t>챗봇</a:t>
            </a:r>
            <a:r>
              <a:rPr kumimoji="1" lang="ko-KR" altLang="en-US" dirty="0"/>
              <a:t> 포맷으로 나왔는데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출력 포맷 관련 피드백이 많아서 웹 포맷으로 보여주는 방식으로</a:t>
            </a:r>
            <a:endParaRPr kumimoji="1" lang="en-US" altLang="ko-KR" dirty="0"/>
          </a:p>
          <a:p>
            <a:r>
              <a:rPr kumimoji="1" lang="ko-KR" altLang="en-US" dirty="0"/>
              <a:t>사용자의 요구사항을 충족시켰습니다</a:t>
            </a:r>
            <a:r>
              <a:rPr kumimoji="1" lang="en-US" altLang="ko-KR" dirty="0"/>
              <a:t>. 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5BFBB3-90FB-7400-7A26-4BB16FEB2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3396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17CD9-940C-514D-14D1-432B60927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3572C2-34C0-FEF8-0408-74E5CCBD7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A7D89E-F1E6-09FD-C60C-13808C902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웹 페이지 형식에 맞춰 시각화한 최종 </a:t>
            </a:r>
            <a:r>
              <a:rPr lang="ko-KR" altLang="en-US" sz="1200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촐력</a:t>
            </a:r>
            <a:r>
              <a:rPr lang="ko-KR" altLang="en-US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포맷입니다</a:t>
            </a:r>
            <a:r>
              <a:rPr lang="en-US" altLang="ko-KR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en-US" altLang="ko-KR" sz="12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09E94-6682-B73A-B955-EFA492894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21275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3C6ED-3024-4926-FEC2-6CB501F10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80DA20-5286-C4E9-3BF2-D0FFA3BB7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4F7E35-7A0B-1ED6-31BA-4130891C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2B0C53-5BFC-8001-3726-8CA0F9218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47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3A347-0A69-CFD2-5894-272425F7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28A711-FC46-84CB-FEF3-F8D4B728A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C19503-D060-856C-92CD-3F77EE74B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98569A-C234-3567-7C36-C45B81EF6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718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4E02B-B5FB-4912-3746-D28442CF3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D45C65-BBEE-E461-68DE-7100184E9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2E4AE7-5CBC-0334-C82F-5EC6B3FA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88D824-0A4D-0BA8-ACCD-DB10A272CF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45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E2CDD-AEB2-BFF8-D9E7-D22147FA3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16347-2022-248C-ED15-53ECF6C1E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EC5F46-0C53-7D10-41AF-2ED8C4E3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개요입니다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ADCA4-EB9E-0D85-47CF-A28992A41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67931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DE4F5-AA69-58ED-FACD-B37CAD09E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8BF693-3C7B-FF6D-8119-5F00156AD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10AC7-B6E6-2096-C5B6-DB137FA22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성장 로드맵까지 웹 포맷 형식으로 보여주어</a:t>
            </a:r>
            <a:endParaRPr lang="en-US" altLang="ko-KR" dirty="0"/>
          </a:p>
          <a:p>
            <a:r>
              <a:rPr lang="ko-KR" altLang="en-US" dirty="0"/>
              <a:t>사용자의 긍정적 경험을 끌어올렸습니다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7CE22E-0F94-805F-F0C3-F32AB6926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9598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중간 </a:t>
            </a:r>
            <a:r>
              <a:rPr lang="ko-KR" altLang="en-US" dirty="0" err="1"/>
              <a:t>평가때</a:t>
            </a:r>
            <a:r>
              <a:rPr lang="ko-KR" altLang="en-US" dirty="0"/>
              <a:t> 저희가 제안했던  서비스 시스템 아키텍처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제안했던 내용들이 모두 구현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95736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14D63-E63C-C92F-54A8-A63DA3D40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4458E0-093D-AE21-9EAA-1ACE0F96E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0EC70B-377F-273B-8F1C-2382CDD52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웹페이지의 상호작용에 관한 </a:t>
            </a:r>
            <a:r>
              <a:rPr lang="ko-KR" altLang="en-US" dirty="0" err="1"/>
              <a:t>플로우차트입니다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 </a:t>
            </a:r>
            <a:r>
              <a:rPr lang="en-US" altLang="ko-KR" dirty="0"/>
              <a:t>3</a:t>
            </a:r>
            <a:r>
              <a:rPr lang="ko-KR" altLang="en-US" dirty="0"/>
              <a:t>개 페이지만 있었을 때와 달리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지속적 서비스를 제공하기 위해 페이지도 많이 추가되었습니다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A5943A-74BA-C8F2-E36D-6CFAD3AAB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5944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8429-8575-A5D5-6037-E3669C96F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09F2FF-D85D-CE4E-FA9B-EAD3BA054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4581D9-3E64-4EF1-DB03-AF5B4B444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키워드 분석 기능을 추가했습니다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 있는 버튼들은 오늘 많이 검색된 키워드입니다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버튼을 클릭하거나 검색을 하면 관련된 최신 유튜브 영상들이 나오도록 구현했습니다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D2A5D-1611-454C-F384-B8D0A9B2F6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2045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ABCC1-8C4E-ADE2-68ED-EA62FC6B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5BF696-688D-7666-D394-481A618C5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CA584A-FE3C-83D6-D2F4-34A66FC0D5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해당 키워드에 대한 검색 정보들에 대해</a:t>
            </a:r>
            <a:endParaRPr lang="en-US" altLang="ko-KR" dirty="0"/>
          </a:p>
          <a:p>
            <a:r>
              <a:rPr lang="ko-KR" altLang="en-US" dirty="0"/>
              <a:t>대시보드로 보여주어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연령대 타겟을 공략할 수 있도록 지원합니다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AB70AC-5DED-86AC-E272-5EA30F478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19531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FD83-EEC2-FE60-E1F4-051B300D6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678A7B-B346-0907-CBC6-72047F32F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7EE8B4-09BB-54C0-5710-E08DED32B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또 커뮤니티 페이지를 추가하여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각 전체 글을 보거나 아니면 관심사 별로 글을 작성하고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의사소통을 나눌 수 있도록 구성했습니다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B11825-F887-6CA6-0302-5F179E75B8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6920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D299F-AFC1-9CAE-10EF-0EE7521CE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E3A207-B606-3AE3-40E2-79D7DE168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777C85-F9F4-A816-1278-9EB2797C2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홈페이지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ko-KR" altLang="en-US" dirty="0" err="1"/>
              <a:t>게시글에</a:t>
            </a:r>
            <a:r>
              <a:rPr lang="ko-KR" altLang="en-US" dirty="0"/>
              <a:t> 관한 </a:t>
            </a:r>
            <a:r>
              <a:rPr lang="en-US" altLang="ko-KR" dirty="0"/>
              <a:t>CRUD </a:t>
            </a:r>
            <a:r>
              <a:rPr lang="ko-KR" altLang="en-US" dirty="0"/>
              <a:t>기능을 구현했고</a:t>
            </a:r>
            <a:endParaRPr lang="en-US" altLang="ko-KR" dirty="0"/>
          </a:p>
          <a:p>
            <a:r>
              <a:rPr lang="ko-KR" altLang="en-US" dirty="0"/>
              <a:t>댓글 기능도 구현했습니다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C08D12-4FE7-61C4-95B2-2151ECDAF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2236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5780-52DE-0D07-378F-76D4D7B2A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B3E05-F5B2-EAC0-7478-8F9EDE4BB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13EC70-CF2D-50A5-3067-7B7105C4B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또한 </a:t>
            </a:r>
            <a:r>
              <a:rPr lang="ko-KR" altLang="en-US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파이어베이스를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 통해 최대 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100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명까지 실시간 채팅을 할 수 있도록 구현했습니다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실제 채팅방처럼 가장 최신의 메시지가 보일 수 있도록 구현했고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채팅이 늘어날 때 마다 자동으로 아래로 스크롤 다운되도록 구현했습니다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E4FFA-101B-3A6D-AAF0-D253C4F94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9023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30B04-999F-4705-5A62-1A0A2A6A0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5D8101-E74E-7243-83A3-BF170EB91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507E35-DF68-3EED-B326-CE6633115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성장블로그</a:t>
            </a:r>
            <a:r>
              <a:rPr lang="ko-KR" altLang="en-US" dirty="0"/>
              <a:t> 페이지 기능을 추가했습니다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여기엔 각자 </a:t>
            </a:r>
            <a:r>
              <a:rPr lang="ko-KR" altLang="en-US" dirty="0" err="1"/>
              <a:t>게시글들을</a:t>
            </a:r>
            <a:r>
              <a:rPr lang="ko-KR" altLang="en-US" dirty="0"/>
              <a:t> 올릴 수 있고</a:t>
            </a:r>
            <a:r>
              <a:rPr lang="en-US" altLang="ko-KR" dirty="0"/>
              <a:t>, </a:t>
            </a:r>
            <a:r>
              <a:rPr lang="ko-KR" altLang="en-US" dirty="0"/>
              <a:t>관심있는 사람들이 있다면</a:t>
            </a:r>
            <a:endParaRPr lang="en-US" altLang="ko-KR" dirty="0"/>
          </a:p>
          <a:p>
            <a:r>
              <a:rPr lang="ko-KR" altLang="en-US" dirty="0"/>
              <a:t>팔로우를 하여 언제든지 서로 상호작용할 수 있도록 구현했습니다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F05A7-E718-382A-AC8E-FBF3B7CC4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235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DF14-23A0-5AA1-F9EB-6294AF32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98D393-12BC-CF7A-B071-341B06C28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1EC21B-52D1-235B-6B86-56B9F376B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페이지처럼 각자가 블로그 글을 작성하면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블로그 페이지에서 다른 유저들의 글들을 열람하고 </a:t>
            </a:r>
            <a:r>
              <a:rPr lang="ko-KR" altLang="en-US" dirty="0" err="1"/>
              <a:t>좋아요를</a:t>
            </a:r>
            <a:r>
              <a:rPr lang="ko-KR" altLang="en-US" dirty="0"/>
              <a:t> 누르는 등</a:t>
            </a:r>
            <a:endParaRPr lang="en-US" altLang="ko-KR" dirty="0"/>
          </a:p>
          <a:p>
            <a:r>
              <a:rPr lang="ko-KR" altLang="en-US" dirty="0"/>
              <a:t>상호작용을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D89DEB-D37E-04F3-5B3E-652530B36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11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프로젝트명 </a:t>
            </a:r>
            <a:r>
              <a:rPr lang="en-US" altLang="ko-KR" dirty="0"/>
              <a:t>Cooing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kumimoji="1" lang="ko-KR" altLang="en-US" dirty="0" err="1"/>
              <a:t>인플루언서가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되고싶은</a:t>
            </a:r>
            <a:r>
              <a:rPr kumimoji="1" lang="ko-KR" altLang="en-US" dirty="0"/>
              <a:t> 사람들에게 </a:t>
            </a:r>
            <a:r>
              <a:rPr kumimoji="1" lang="ko-KR" altLang="en-US" dirty="0" err="1"/>
              <a:t>어떻게하면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인플루언서로서</a:t>
            </a:r>
            <a:r>
              <a:rPr kumimoji="1" lang="ko-KR" altLang="en-US" dirty="0"/>
              <a:t> 성장할 수 있는지 가이드해주는 서비스입니다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 입력을 받아 사용자 맞춤형 솔루션을 제공합니다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6028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8B336-FC25-4AC8-2874-E70F91D80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A2C1A3-E45D-05A8-BE28-9A5FDEBD3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5E895E-7B21-1DEA-9212-FCB9FE4C9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마이페이지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마이페이지에는 다음의 기능들을 추가하여</a:t>
            </a:r>
            <a:endParaRPr lang="en-US" altLang="ko-KR" dirty="0"/>
          </a:p>
          <a:p>
            <a:r>
              <a:rPr lang="ko-KR" altLang="en-US" dirty="0"/>
              <a:t>각 유저들에 대해 지속적 서비스를 지원합니다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36D34-DA40-3F68-5F64-292390284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8886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0790-AAA9-ABC8-67A0-60EE5EE6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880B2F-9BAA-39AD-794C-6F6D76365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F23B7F-117D-0E11-31B7-1AD01253E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 정보를 클릭하면 다음과 같이</a:t>
            </a:r>
            <a:endParaRPr lang="en-US" altLang="ko-KR" dirty="0"/>
          </a:p>
          <a:p>
            <a:r>
              <a:rPr lang="ko-KR" altLang="en-US" dirty="0"/>
              <a:t>나에 대한 정보들을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B023B-4A30-BD30-B674-1C23C59A6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9833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E4768-5139-EB7A-78ED-0C7B397B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EC5572-5A28-13C1-00E1-9DD269A75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33DD1-BD1C-904B-B023-E877F9BAF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성향분석 요청기록 버튼을 눌렀을 때의 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위와 같이 내가 입력했던 정보와</a:t>
            </a:r>
            <a:r>
              <a:rPr lang="en-US" altLang="ko-KR" dirty="0"/>
              <a:t>, </a:t>
            </a:r>
            <a:r>
              <a:rPr lang="ko-KR" altLang="en-US" dirty="0"/>
              <a:t>결과보기를 클릭하면 예전에 생성했던 결과들을 </a:t>
            </a:r>
            <a:endParaRPr lang="en-US" altLang="ko-KR" dirty="0"/>
          </a:p>
          <a:p>
            <a:r>
              <a:rPr lang="ko-KR" altLang="en-US" dirty="0"/>
              <a:t>웹 포맷 형식으로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E6DA6-4742-D75B-3BE1-68D086915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6392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889C6-8FE0-6991-4EEE-10FE7F73E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2801A4-551A-7FA5-435F-0908E3EA2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68ACE6-E7BA-B274-7310-10075D440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서비스를 이용하는 사람은 현재</a:t>
            </a:r>
            <a:endParaRPr lang="en-US" altLang="ko-KR" dirty="0"/>
          </a:p>
          <a:p>
            <a:r>
              <a:rPr lang="ko-KR" altLang="en-US" dirty="0"/>
              <a:t>무작위 다수이기 때문에</a:t>
            </a:r>
            <a:r>
              <a:rPr lang="en-US" altLang="ko-KR" dirty="0"/>
              <a:t>, </a:t>
            </a:r>
            <a:r>
              <a:rPr lang="ko-KR" altLang="en-US" dirty="0"/>
              <a:t>그들의 정확한 니즈를 파악할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빠른 피드백을 위한 체계를 갖췄습니다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피드백을 받고 분석하여</a:t>
            </a:r>
            <a:r>
              <a:rPr lang="en-US" altLang="ko-KR" dirty="0"/>
              <a:t> </a:t>
            </a:r>
            <a:r>
              <a:rPr lang="ko-KR" altLang="en-US" dirty="0"/>
              <a:t>빠르게 개선할 수 있는 것을 우선 순위로 두어</a:t>
            </a:r>
            <a:endParaRPr lang="en-US" altLang="ko-KR" dirty="0"/>
          </a:p>
          <a:p>
            <a:r>
              <a:rPr lang="ko-KR" altLang="en-US" dirty="0"/>
              <a:t>빠르게 피드백을 수용했습니다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67F40C-4744-33E1-EB98-DC55A5C44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637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7DAF8-965A-851F-31E7-5C66681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1236B9-D58A-C46F-4F67-1483D24A7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EE505A-A10D-9653-405C-94F67AA6C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 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이전엔 구글폼을 활용했으나 빠른 피드백 반영과 </a:t>
            </a:r>
            <a:endParaRPr lang="en-US" altLang="ko-KR" dirty="0"/>
          </a:p>
          <a:p>
            <a:r>
              <a:rPr lang="ko-KR" altLang="en-US" dirty="0"/>
              <a:t>피드백 내용도 계속 달라지기 때문에 유지보수성을 위해</a:t>
            </a:r>
            <a:endParaRPr lang="en-US" altLang="ko-KR" dirty="0"/>
          </a:p>
          <a:p>
            <a:r>
              <a:rPr lang="ko-KR" altLang="en-US" dirty="0"/>
              <a:t>자체 피드백 페이지를 구성했습니다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9CDBC-AEBE-C0BE-17FF-555B968DE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269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유저들이 이전 페이지에서 피드백을 해주면</a:t>
            </a:r>
            <a:endParaRPr lang="en-US" altLang="ko-KR" dirty="0"/>
          </a:p>
          <a:p>
            <a:r>
              <a:rPr lang="ko-KR" altLang="en-US" dirty="0"/>
              <a:t>관리자들은 위와 같이 피드백 내용들을 </a:t>
            </a:r>
            <a:r>
              <a:rPr lang="ko-KR" altLang="en-US" dirty="0" err="1"/>
              <a:t>시각화하여</a:t>
            </a:r>
            <a:r>
              <a:rPr lang="ko-KR" altLang="en-US" dirty="0"/>
              <a:t> 쉽게 분석할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98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0D9DC-8DA1-0EF6-60D6-14BDBAF45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98AC54-2B79-30DE-DE95-5D5ED07DB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72441-A7E3-CE42-F9CD-56A144A26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207499"/>
              </a:lnSpc>
            </a:pPr>
            <a:r>
              <a:rPr lang="ko-KR" altLang="en-US" sz="1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관리자로 로그인하게 되면</a:t>
            </a:r>
            <a:r>
              <a:rPr lang="en-US" altLang="ko-KR" sz="1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 </a:t>
            </a:r>
            <a:r>
              <a:rPr lang="ko-KR" altLang="en-US" sz="1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관리자 메뉴가 추가되고 여기서 피드백 내용들이나 </a:t>
            </a:r>
            <a:endParaRPr lang="en-US" altLang="ko-KR" sz="12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l">
              <a:lnSpc>
                <a:spcPct val="207499"/>
              </a:lnSpc>
            </a:pPr>
            <a:r>
              <a:rPr lang="ko-KR" altLang="en-US" sz="1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유저들이 입력한 성향 분석들을 관리할 수 있습니다</a:t>
            </a:r>
            <a:r>
              <a:rPr lang="en-US" altLang="ko-KR" sz="1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  <a:p>
            <a:pPr lvl="0" algn="l">
              <a:lnSpc>
                <a:spcPct val="207499"/>
              </a:lnSpc>
            </a:pPr>
            <a:endParaRPr lang="en-US" altLang="ko-KR" sz="1200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l">
              <a:lnSpc>
                <a:spcPct val="2074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설문조사 </a:t>
            </a:r>
            <a:r>
              <a:rPr lang="en-US" altLang="ko-KR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ID</a:t>
            </a:r>
            <a:r>
              <a:rPr lang="ko-KR" altLang="en-US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에 따라 설문 </a:t>
            </a:r>
            <a:r>
              <a:rPr lang="ko-KR" altLang="en-US" sz="1200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설문</a:t>
            </a:r>
            <a:r>
              <a:rPr lang="ko-KR" altLang="en-US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내용이 다르기 때문 </a:t>
            </a:r>
            <a:endParaRPr lang="en-US" altLang="ko-KR" sz="1200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l">
              <a:lnSpc>
                <a:spcPct val="207499"/>
              </a:lnSpc>
            </a:pPr>
            <a:r>
              <a:rPr lang="ko-KR" altLang="en-US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설문조사 분기마다 </a:t>
            </a:r>
            <a:r>
              <a:rPr lang="en-US" altLang="ko-KR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ID</a:t>
            </a:r>
            <a:r>
              <a:rPr lang="ko-KR" altLang="en-US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를 따로 두고 관리하여 유지보수를 편하게 만들었습니다</a:t>
            </a:r>
            <a:r>
              <a:rPr lang="en-US" altLang="ko-KR" sz="12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 </a:t>
            </a:r>
            <a:endParaRPr lang="en-US" altLang="ko-Kore-KR" sz="12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239166-2ACA-5148-595C-F023D66D3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30099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45098-49F5-6250-5834-FC2A1FAF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7CDBD5-E770-971D-5180-71EDBC28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19038-D824-9FD2-F09E-958706489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저희 서비스의 비즈니스적 관점에 대해 설명하겠습니다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B3B793-0096-3193-5E86-09F2846B4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7455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비즈니스적 관점에서 구현된 내용들입니다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비즈니스 모델을 구독형으로 하여</a:t>
            </a:r>
            <a:endParaRPr lang="en-US" altLang="ko-KR" dirty="0"/>
          </a:p>
          <a:p>
            <a:r>
              <a:rPr lang="ko-KR" altLang="en-US" dirty="0"/>
              <a:t>회원 등급에 따라 차별화된 서비스를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비회원이라면 </a:t>
            </a:r>
            <a:r>
              <a:rPr lang="en-US" altLang="ko-KR" dirty="0"/>
              <a:t>1</a:t>
            </a:r>
            <a:r>
              <a:rPr lang="ko-KR" altLang="en-US" dirty="0"/>
              <a:t>회만 요청 가능하도록</a:t>
            </a:r>
            <a:endParaRPr lang="en-US" altLang="ko-KR" dirty="0"/>
          </a:p>
          <a:p>
            <a:r>
              <a:rPr lang="ko-KR" altLang="en-US" dirty="0"/>
              <a:t>일반회원은 월 </a:t>
            </a:r>
            <a:r>
              <a:rPr lang="en-US" altLang="ko-KR" dirty="0"/>
              <a:t>30</a:t>
            </a:r>
            <a:r>
              <a:rPr lang="ko-KR" altLang="en-US" dirty="0"/>
              <a:t>회 요청 가능하도록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유료 회원에게는 기본 생성결과에서 양질의 답변을 생성하여</a:t>
            </a:r>
            <a:endParaRPr lang="en-US" altLang="ko-KR" dirty="0"/>
          </a:p>
          <a:p>
            <a:r>
              <a:rPr lang="en-US" altLang="ko-KR" dirty="0"/>
              <a:t>PDF</a:t>
            </a:r>
            <a:r>
              <a:rPr lang="ko-KR" altLang="en-US" dirty="0"/>
              <a:t>로 만들어주는 서비스를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510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</a:t>
            </a:r>
            <a:r>
              <a:rPr lang="en-US" altLang="ko-KR" dirty="0"/>
              <a:t> </a:t>
            </a:r>
            <a:r>
              <a:rPr lang="ko-KR" altLang="en-US" dirty="0"/>
              <a:t>무작위 다수의 초기 사용자를 확보하기 위해 다음과 같이 노력했습니다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웹을 </a:t>
            </a:r>
            <a:r>
              <a:rPr lang="en-US" altLang="ko-KR" dirty="0" err="1"/>
              <a:t>nuxt</a:t>
            </a:r>
            <a:r>
              <a:rPr lang="ko-KR" altLang="en-US" dirty="0"/>
              <a:t>로 전환하여 검색엔진 최적화를 통해 검색엔진 최상단에 올라갈 수 있었으며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이런 전략을 통해 </a:t>
            </a:r>
            <a:r>
              <a:rPr lang="en-US" altLang="ko-KR" dirty="0"/>
              <a:t>50</a:t>
            </a:r>
            <a:r>
              <a:rPr lang="ko-KR" altLang="en-US" dirty="0"/>
              <a:t>명의 잠재고객을 확보했습니다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063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프로젝트를 </a:t>
            </a:r>
            <a:r>
              <a:rPr kumimoji="1" lang="ko-KR" altLang="en-US" dirty="0" err="1"/>
              <a:t>기획하게된</a:t>
            </a:r>
            <a:r>
              <a:rPr kumimoji="1" lang="ko-KR" altLang="en-US" dirty="0"/>
              <a:t> 동기는</a:t>
            </a:r>
            <a:endParaRPr kumimoji="1" lang="en-US" altLang="ko-KR" dirty="0"/>
          </a:p>
          <a:p>
            <a:r>
              <a:rPr kumimoji="1" lang="ko-KR" altLang="en-US" dirty="0" err="1"/>
              <a:t>인플루언서에</a:t>
            </a:r>
            <a:r>
              <a:rPr kumimoji="1" lang="ko-KR" altLang="en-US" dirty="0"/>
              <a:t> 관한 긍정적 인식이 증가하면서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인플루언서가</a:t>
            </a:r>
            <a:r>
              <a:rPr kumimoji="1" lang="ko-KR" altLang="en-US" dirty="0"/>
              <a:t> 되고 싶은 사람들에게</a:t>
            </a:r>
            <a:endParaRPr kumimoji="1" lang="en-US" altLang="ko-KR" dirty="0"/>
          </a:p>
          <a:p>
            <a:r>
              <a:rPr kumimoji="1" lang="en-US" altLang="ko-KR" dirty="0"/>
              <a:t>LLM</a:t>
            </a:r>
            <a:r>
              <a:rPr kumimoji="1" lang="ko-KR" altLang="en-US" dirty="0"/>
              <a:t>을 활용하여 기존 서비스보다 합리적인 가격으로 체계적인 가이드를 제공하기 </a:t>
            </a:r>
            <a:r>
              <a:rPr kumimoji="1" lang="ko-KR" altLang="en-US" dirty="0" err="1"/>
              <a:t>위함입니다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9878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288E-AE35-23F8-470B-192682D8E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042D4D-7053-CFA2-0FC6-FC3EA59D5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75D5C9-B913-6C90-AE14-090812710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이렇게 확보한 </a:t>
            </a:r>
            <a:r>
              <a:rPr lang="en-US" altLang="ko-KR" dirty="0"/>
              <a:t>80</a:t>
            </a:r>
            <a:r>
              <a:rPr lang="ko-KR" altLang="en-US" dirty="0"/>
              <a:t>명의 잠재고객을 유치하기 위해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게시글 이벤트 및 추천 이벤트를 통해</a:t>
            </a:r>
            <a:endParaRPr lang="en-US" altLang="ko-KR" dirty="0"/>
          </a:p>
          <a:p>
            <a:r>
              <a:rPr lang="ko-KR" altLang="en-US" dirty="0"/>
              <a:t>사용자들의 유치 및 활동을 장려했습니다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B534A6-E091-1DB6-99D9-B0E6CDB93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86774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확장성에 대한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중간발표 때</a:t>
            </a:r>
            <a:endParaRPr lang="en-US" altLang="ko-KR" dirty="0"/>
          </a:p>
          <a:p>
            <a:r>
              <a:rPr lang="ko-KR" altLang="en-US" dirty="0"/>
              <a:t>구독형 </a:t>
            </a:r>
            <a:r>
              <a:rPr lang="en-US" altLang="ko-KR" dirty="0"/>
              <a:t>BM</a:t>
            </a:r>
            <a:r>
              <a:rPr lang="ko-KR" altLang="en-US" dirty="0"/>
              <a:t>을 위해 지속적인 서비스를 구현할 필요가 있다는 피드백을 받았고</a:t>
            </a:r>
            <a:endParaRPr lang="en-US" altLang="ko-KR" dirty="0"/>
          </a:p>
          <a:p>
            <a:r>
              <a:rPr lang="ko-KR" altLang="en-US" dirty="0"/>
              <a:t>이를 키워드 분석과 커뮤니티</a:t>
            </a:r>
            <a:r>
              <a:rPr lang="en-US" altLang="ko-KR" dirty="0"/>
              <a:t>, </a:t>
            </a:r>
            <a:r>
              <a:rPr lang="ko-KR" altLang="en-US" dirty="0"/>
              <a:t>성장 블로그 컨텐츠를 통해 사용자들을</a:t>
            </a:r>
            <a:endParaRPr lang="en-US" altLang="ko-KR" dirty="0"/>
          </a:p>
          <a:p>
            <a:r>
              <a:rPr lang="ko-KR" altLang="en-US" dirty="0"/>
              <a:t>지속적으로 </a:t>
            </a:r>
            <a:r>
              <a:rPr lang="ko-KR" altLang="en-US" dirty="0" err="1"/>
              <a:t>케어할</a:t>
            </a:r>
            <a:r>
              <a:rPr lang="ko-KR" altLang="en-US" dirty="0"/>
              <a:t> 수 있도록 초기 세팅을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여기에 그치지 않고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컨텐츠 스크립트 생성 등을 통해 꾸준히 사용자들을 </a:t>
            </a:r>
            <a:r>
              <a:rPr lang="ko-KR" altLang="en-US" dirty="0" err="1"/>
              <a:t>케어할</a:t>
            </a:r>
            <a:r>
              <a:rPr lang="ko-KR" altLang="en-US" dirty="0"/>
              <a:t> 것이고</a:t>
            </a:r>
            <a:endParaRPr lang="en-US" altLang="ko-KR" dirty="0"/>
          </a:p>
          <a:p>
            <a:r>
              <a:rPr lang="ko-KR" altLang="en-US" dirty="0"/>
              <a:t>현재는 유튜브 플랫폼에 대해서만 기능을 구현했는데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인스타에 관해서도 구현할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0330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1267-0F2F-B927-D20A-30A5B02A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3A5B8B-A586-4B16-81CF-5700DF1C3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1D20CB-F6F2-560F-3B9F-AE61912EE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여기까지 </a:t>
            </a:r>
            <a:r>
              <a:rPr kumimoji="1" lang="en-US" altLang="ko-KR" dirty="0"/>
              <a:t>MY</a:t>
            </a:r>
            <a:r>
              <a:rPr kumimoji="1" lang="ko-KR" altLang="en-US" dirty="0"/>
              <a:t>팀의 발표였습니다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지금까지 기술 구현 능력과 서비스를 위한 마음가짐을 알려주신 강사님과</a:t>
            </a:r>
            <a:endParaRPr kumimoji="1" lang="en-US" altLang="ko-KR" dirty="0"/>
          </a:p>
          <a:p>
            <a:r>
              <a:rPr kumimoji="1" lang="ko-KR" altLang="en-US" dirty="0"/>
              <a:t>프로젝트 기간동안 저희의 서비스가 흔들리지 않도록 올바른 방향으로 기획해주신 </a:t>
            </a:r>
            <a:r>
              <a:rPr kumimoji="1" lang="ko-KR" altLang="en-US"/>
              <a:t>멘토님께 진심으로 감사의 </a:t>
            </a:r>
            <a:r>
              <a:rPr kumimoji="1" lang="ko-KR" altLang="en-US" dirty="0"/>
              <a:t>인사를 표합니다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E8721-EBE5-E1DB-1FC9-3FBD4B32B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19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E10E-429C-4162-D9AF-B024E640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9AFAB2-D1ED-FC70-F6E6-B57262BE9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482540-3778-6A2A-6DF4-397D810E4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 저희는 이 사업이 시장성이 있는지 분석하기 위해</a:t>
            </a:r>
            <a:endParaRPr kumimoji="1" lang="en-US" altLang="ko-KR" dirty="0"/>
          </a:p>
          <a:p>
            <a:r>
              <a:rPr kumimoji="1" lang="ko-KR" altLang="en-US" dirty="0" err="1"/>
              <a:t>인플루언서</a:t>
            </a:r>
            <a:r>
              <a:rPr kumimoji="1" lang="ko-KR" altLang="en-US" dirty="0"/>
              <a:t> 관련 시장을 조사했습니다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인플루언서들의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팔로워</a:t>
            </a:r>
            <a:r>
              <a:rPr kumimoji="1" lang="ko-KR" altLang="en-US" dirty="0"/>
              <a:t> 추이를 조사한 결과</a:t>
            </a:r>
            <a:endParaRPr kumimoji="1" lang="en-US" altLang="ko-KR" dirty="0"/>
          </a:p>
          <a:p>
            <a:r>
              <a:rPr kumimoji="1" lang="en-US" altLang="ko-KR" dirty="0"/>
              <a:t>1~10</a:t>
            </a:r>
            <a:r>
              <a:rPr kumimoji="1" lang="ko-KR" altLang="en-US" dirty="0"/>
              <a:t>만명의 </a:t>
            </a:r>
            <a:r>
              <a:rPr kumimoji="1" lang="ko-KR" altLang="en-US" dirty="0" err="1"/>
              <a:t>팔로워를</a:t>
            </a:r>
            <a:r>
              <a:rPr kumimoji="1" lang="ko-KR" altLang="en-US" dirty="0"/>
              <a:t> 가진 </a:t>
            </a:r>
            <a:r>
              <a:rPr kumimoji="1" lang="ko-KR" altLang="en-US" dirty="0" err="1"/>
              <a:t>인플루언서는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만명</a:t>
            </a:r>
            <a:endParaRPr kumimoji="1" lang="en-US" altLang="ko-KR" dirty="0"/>
          </a:p>
          <a:p>
            <a:r>
              <a:rPr kumimoji="1" lang="ko-KR" altLang="en-US" dirty="0" err="1"/>
              <a:t>팔로워가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 이상은 </a:t>
            </a:r>
            <a:r>
              <a:rPr kumimoji="1" lang="ko-KR" altLang="en-US" dirty="0" err="1"/>
              <a:t>인플루언서는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500</a:t>
            </a:r>
            <a:r>
              <a:rPr kumimoji="1" lang="ko-KR" altLang="en-US" dirty="0"/>
              <a:t>여 명이었습니다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 성장 전략이 필요한 </a:t>
            </a:r>
            <a:r>
              <a:rPr kumimoji="1" lang="ko-KR" altLang="en-US" dirty="0" err="1"/>
              <a:t>인플루언서들이</a:t>
            </a:r>
            <a:r>
              <a:rPr kumimoji="1" lang="ko-KR" altLang="en-US" dirty="0"/>
              <a:t> 대부분인 것을 확인했습니다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인플루언서의</a:t>
            </a:r>
            <a:r>
              <a:rPr kumimoji="1" lang="ko-KR" altLang="en-US" dirty="0"/>
              <a:t> 평균 수익도 조사한 결과</a:t>
            </a:r>
            <a:r>
              <a:rPr kumimoji="1" lang="en-US" altLang="ko-KR" dirty="0"/>
              <a:t>, 1~5</a:t>
            </a:r>
            <a:r>
              <a:rPr kumimoji="1" lang="ko-KR" altLang="en-US" dirty="0"/>
              <a:t>만명을 확보한 </a:t>
            </a:r>
            <a:r>
              <a:rPr kumimoji="1" lang="ko-KR" altLang="en-US" dirty="0" err="1"/>
              <a:t>인플루언서는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268</a:t>
            </a:r>
            <a:r>
              <a:rPr kumimoji="1" lang="ko-KR" altLang="en-US" dirty="0"/>
              <a:t>만</a:t>
            </a:r>
            <a:endParaRPr kumimoji="1" lang="en-US" altLang="ko-KR" dirty="0"/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만이상을 확보한 </a:t>
            </a:r>
            <a:r>
              <a:rPr kumimoji="1" lang="ko-KR" altLang="en-US" dirty="0" err="1"/>
              <a:t>인플루언서는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1996</a:t>
            </a:r>
            <a:r>
              <a:rPr kumimoji="1" lang="ko-KR" altLang="en-US" dirty="0"/>
              <a:t>만원 정도의 수익을 보이며</a:t>
            </a:r>
            <a:endParaRPr kumimoji="1" lang="en-US" altLang="ko-KR" dirty="0"/>
          </a:p>
          <a:p>
            <a:r>
              <a:rPr kumimoji="1" lang="ko-KR" altLang="en-US" dirty="0" err="1"/>
              <a:t>인플루언서로서가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단순 취미생활이 아니라 직업적으로도 꽤나 유망하다는 것을 알 수 있습니다</a:t>
            </a:r>
            <a:r>
              <a:rPr kumimoji="1" lang="en-US" altLang="ko-KR" dirty="0"/>
              <a:t>.</a:t>
            </a:r>
            <a:endParaRPr kumimoji="1" lang="en-US" altLang="en-US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4C854-7467-4AB6-30DE-F334B1957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408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4E1C8-D057-AFBC-2DA8-BCCAD88C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0606AB-3028-3359-47F4-4A937EFF4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5633D3-77F3-C25E-E146-FB7B0DE98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직종 뿐만 아니라 </a:t>
            </a:r>
            <a:endParaRPr kumimoji="1" lang="en-US" altLang="ko-KR" dirty="0"/>
          </a:p>
          <a:p>
            <a:r>
              <a:rPr kumimoji="1" lang="ko-KR" altLang="en-US" dirty="0" err="1"/>
              <a:t>인플루언서</a:t>
            </a:r>
            <a:r>
              <a:rPr kumimoji="1" lang="ko-KR" altLang="en-US" dirty="0"/>
              <a:t> 관련 마케팅을 제공하는 시장들도</a:t>
            </a:r>
            <a:r>
              <a:rPr kumimoji="1" lang="en-US" altLang="ko-KR" dirty="0"/>
              <a:t> </a:t>
            </a:r>
            <a:r>
              <a:rPr kumimoji="1" lang="ko-KR" altLang="en-US" dirty="0"/>
              <a:t>꽤나 활발한 것을 확인할 수 있습니다</a:t>
            </a:r>
            <a:r>
              <a:rPr kumimoji="1" lang="en-US" altLang="ko-KR" dirty="0"/>
              <a:t>.</a:t>
            </a:r>
            <a:endParaRPr kumimoji="1" lang="en-US" altLang="en-US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BB56D-7638-C4D4-FC26-86CC8F804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63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03DC-3032-6879-99F0-B0CC9BB0F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D41A14-DE5D-C6DF-F633-65C00CC3B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BC9FA5-A8A2-9039-466F-A1AEDCC01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국내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직종의 미래도 매우 유망할 예정입니다</a:t>
            </a:r>
            <a:r>
              <a:rPr kumimoji="1" lang="en-US" altLang="ko-KR" dirty="0"/>
              <a:t>.</a:t>
            </a:r>
          </a:p>
          <a:p>
            <a:pPr algn="l" defTabSz="1371600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한국 소비자들이 패션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뷰티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테크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분야에서 </a:t>
            </a:r>
            <a:r>
              <a:rPr lang="ko-KR" altLang="en-US" sz="12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인플루언서를</a:t>
            </a: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통한 제품 추천에 의존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하는 경향이 강해지며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l" defTabSz="137160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대기업 뿐만 아니라 중소기업 등 많은 기업에서 </a:t>
            </a:r>
            <a:r>
              <a:rPr lang="ko-KR" altLang="en-US" sz="1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마케팅을 활발히 도입 중입니다</a:t>
            </a:r>
            <a:r>
              <a:rPr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국내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마케팅 시장은 현재 </a:t>
            </a:r>
            <a:r>
              <a:rPr kumimoji="1" lang="en-US" altLang="ko-KR" dirty="0"/>
              <a:t>3</a:t>
            </a:r>
            <a:r>
              <a:rPr kumimoji="1" lang="ko-KR" altLang="en-US" dirty="0"/>
              <a:t>억</a:t>
            </a:r>
            <a:r>
              <a:rPr kumimoji="1" lang="en-US" altLang="ko-KR" dirty="0"/>
              <a:t>8</a:t>
            </a:r>
            <a:r>
              <a:rPr kumimoji="1" lang="ko-KR" altLang="en-US" dirty="0"/>
              <a:t>천만 달러 규모에서 </a:t>
            </a:r>
            <a:r>
              <a:rPr kumimoji="1" lang="en-US" altLang="ko-KR" dirty="0"/>
              <a:t>27</a:t>
            </a:r>
            <a:r>
              <a:rPr kumimoji="1" lang="ko-KR" altLang="en-US" dirty="0"/>
              <a:t>년에는 </a:t>
            </a:r>
            <a:r>
              <a:rPr kumimoji="1" lang="en-US" altLang="ko-KR" dirty="0"/>
              <a:t>6</a:t>
            </a:r>
            <a:r>
              <a:rPr kumimoji="1" lang="ko-KR" altLang="en-US" dirty="0"/>
              <a:t>억 달러 이상으로 성장할 전망입니다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4D639E-9084-7295-C7F6-58567D643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17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5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924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발표자</a:t>
            </a:r>
            <a:r>
              <a:rPr lang="ko-KR" altLang="en-US" sz="15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이호준</a:t>
            </a:r>
            <a:endParaRPr lang="en-US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7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</a:t>
            </a:r>
            <a:r>
              <a:rPr lang="en-US" altLang="ko-KR" sz="15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eam</a:t>
            </a:r>
            <a:r>
              <a:rPr lang="en-US" altLang="ko-KR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4</a:t>
            </a:r>
            <a:r>
              <a:rPr lang="ko-KR" altLang="en-US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15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‘MY’</a:t>
            </a:r>
            <a:endParaRPr lang="en-US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15000" y="5448300"/>
            <a:ext cx="6858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14000" b="1" spc="-600" dirty="0">
                <a:solidFill>
                  <a:srgbClr val="FFFFFF"/>
                </a:solidFill>
                <a:latin typeface="Courgette Regular"/>
              </a:rPr>
              <a:t>‘</a:t>
            </a:r>
            <a:r>
              <a:rPr lang="en-US" sz="14000" b="1" spc="-600" dirty="0">
                <a:solidFill>
                  <a:srgbClr val="FFFFFF"/>
                </a:solidFill>
                <a:latin typeface="Courgette Regular"/>
              </a:rPr>
              <a:t>Cooing</a:t>
            </a:r>
            <a:r>
              <a:rPr lang="en-US" altLang="ko-KR" sz="14000" b="1" spc="-600" dirty="0">
                <a:solidFill>
                  <a:srgbClr val="FFFFFF"/>
                </a:solidFill>
                <a:latin typeface="Courgette Regular"/>
              </a:rPr>
              <a:t>’</a:t>
            </a:r>
            <a:endParaRPr lang="en-US" sz="14000" b="1" i="0" u="none" strike="noStrike" spc="-600" dirty="0">
              <a:solidFill>
                <a:srgbClr val="FFFFFF"/>
              </a:solidFill>
              <a:latin typeface="Courgett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21050" y="28067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8000" b="1" dirty="0" err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인플루언서</a:t>
            </a:r>
            <a:r>
              <a:rPr lang="ko-KR" altLang="en-US" sz="80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성장 전략 컨설팅 서비스</a:t>
            </a:r>
            <a:r>
              <a: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5588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SK Networks Family AI Camp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1004966"/>
            <a:ext cx="3657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Final Project Presentation</a:t>
            </a:r>
            <a:endParaRPr lang="en-US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1D339B-A6DF-BC3F-2075-C075C651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850F2D-FE3B-CB17-EF60-927267AD3A62}"/>
              </a:ext>
            </a:extLst>
          </p:cNvPr>
          <p:cNvGrpSpPr/>
          <p:nvPr/>
        </p:nvGrpSpPr>
        <p:grpSpPr>
          <a:xfrm>
            <a:off x="11169846" y="2813957"/>
            <a:ext cx="5334000" cy="2476500"/>
            <a:chOff x="11188700" y="1231900"/>
            <a:chExt cx="5334000" cy="247650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61B676C-E08B-C07A-9BB3-3277CB686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1231900"/>
              <a:ext cx="5334000" cy="2476500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5C63443-62F0-523A-D7EA-D44E0C5EA7FF}"/>
                </a:ext>
              </a:extLst>
            </p:cNvPr>
            <p:cNvSpPr txBox="1"/>
            <p:nvPr/>
          </p:nvSpPr>
          <p:spPr>
            <a:xfrm>
              <a:off x="11722100" y="2260600"/>
              <a:ext cx="4267200" cy="419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조회수</a:t>
              </a:r>
              <a:r>
                <a:rPr lang="en-US" altLang="ko-KR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구독자 수</a:t>
              </a:r>
              <a:r>
                <a:rPr lang="en-US" altLang="ko-KR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성장 속도 등 </a:t>
              </a:r>
              <a:r>
                <a:rPr lang="ko-KR" altLang="en-US" sz="2400" u="none" strike="noStrike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및 콘텐츠 트렌드에 대한 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기본적인 데이터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를 제공</a:t>
              </a: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9852DB8-52A8-8B5C-DBA1-4E0B265F9223}"/>
              </a:ext>
            </a:extLst>
          </p:cNvPr>
          <p:cNvSpPr txBox="1"/>
          <p:nvPr/>
        </p:nvSpPr>
        <p:spPr>
          <a:xfrm>
            <a:off x="11728901" y="2203938"/>
            <a:ext cx="4267200" cy="800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en-US" sz="2400" b="0" i="0" u="none" strike="noStrike">
              <a:solidFill>
                <a:srgbClr val="FF9033"/>
              </a:solidFill>
              <a:ea typeface="Pretendard SemiBold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9B6FF88-C123-7EB3-B40A-BDD81FA3ABAF}"/>
              </a:ext>
            </a:extLst>
          </p:cNvPr>
          <p:cNvGrpSpPr/>
          <p:nvPr/>
        </p:nvGrpSpPr>
        <p:grpSpPr>
          <a:xfrm>
            <a:off x="11169846" y="5713626"/>
            <a:ext cx="5334000" cy="2476500"/>
            <a:chOff x="11188700" y="3898900"/>
            <a:chExt cx="5334000" cy="24765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41C9603C-3E23-4904-286E-EB884C36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3898900"/>
              <a:ext cx="5334000" cy="2476500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F56BDD5-3124-F8F2-05C1-7BE0DAFC3225}"/>
                </a:ext>
              </a:extLst>
            </p:cNvPr>
            <p:cNvSpPr txBox="1"/>
            <p:nvPr/>
          </p:nvSpPr>
          <p:spPr>
            <a:xfrm>
              <a:off x="11705167" y="4927600"/>
              <a:ext cx="4267200" cy="419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대부분 광고주와 </a:t>
              </a:r>
              <a:r>
                <a:rPr lang="ko-KR" altLang="en-US" sz="2400" u="none" strike="noStrike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인플루언서를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매칭해주는 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마케팅 분야에 집중</a:t>
              </a: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5758C8C8-B303-94A6-7B96-DA00C34383C2}"/>
              </a:ext>
            </a:extLst>
          </p:cNvPr>
          <p:cNvSpPr txBox="1"/>
          <p:nvPr/>
        </p:nvSpPr>
        <p:spPr>
          <a:xfrm>
            <a:off x="762000" y="1054100"/>
            <a:ext cx="50673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배경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시장 조사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39B893E1-CB05-6716-53C7-0A7FA97B5684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9922DA1F-CA03-659C-B33A-698FC7B3FD8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13AC379-6FC1-D980-5327-FDDFA5F5E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t="8341"/>
          <a:stretch/>
        </p:blipFill>
        <p:spPr bwMode="auto">
          <a:xfrm>
            <a:off x="3810000" y="2288749"/>
            <a:ext cx="5155067" cy="3072295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C6E84-4511-CB75-4218-69D8752FD275}"/>
              </a:ext>
            </a:extLst>
          </p:cNvPr>
          <p:cNvSpPr txBox="1"/>
          <p:nvPr/>
        </p:nvSpPr>
        <p:spPr>
          <a:xfrm>
            <a:off x="3810000" y="5624212"/>
            <a:ext cx="51550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Vling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)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유튜브 데이터 분석 플랫폼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1503D-BC8E-A87A-6409-7B7A26D17CC4}"/>
              </a:ext>
            </a:extLst>
          </p:cNvPr>
          <p:cNvSpPr txBox="1"/>
          <p:nvPr/>
        </p:nvSpPr>
        <p:spPr>
          <a:xfrm>
            <a:off x="3810000" y="9671416"/>
            <a:ext cx="51550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(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REVU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) </a:t>
            </a:r>
            <a:r>
              <a:rPr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비즈니스전문 기업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0DCB28-0F95-5302-3BEE-71654BA39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r="12589"/>
          <a:stretch/>
        </p:blipFill>
        <p:spPr bwMode="auto">
          <a:xfrm>
            <a:off x="3810000" y="6349045"/>
            <a:ext cx="5155067" cy="3079708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73A4571-A078-367A-3D8A-372568295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846" y="5290457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7312214-57F3-CF88-DFA7-B8B57EFE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41" y="6438900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41" y="3516796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5988326"/>
            <a:ext cx="3556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2424" y="4177196"/>
            <a:ext cx="5292035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사용자의 개별 상황이나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목표에 맞는 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구체적 전략을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찾기 어려움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2441" y="6946900"/>
            <a:ext cx="45720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개별 맞춤형 전략을 얻기 위해서는 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고가의 컨설팅 서비스</a:t>
            </a: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를 이용해야 함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8284B60-C691-7426-F95F-3A87E0249FCB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배경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8DCCCE-5408-3FDA-34EC-4E864E2A21E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1033E-3134-7C3C-ACBA-41596DE1ABC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EA97A8-8939-4418-09D6-DAE0C6199FEF}"/>
              </a:ext>
            </a:extLst>
          </p:cNvPr>
          <p:cNvGrpSpPr/>
          <p:nvPr/>
        </p:nvGrpSpPr>
        <p:grpSpPr>
          <a:xfrm>
            <a:off x="9232695" y="3516796"/>
            <a:ext cx="4178300" cy="4178300"/>
            <a:chOff x="13263873" y="5709573"/>
            <a:chExt cx="4178300" cy="4178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5400000">
              <a:off x="13263873" y="5709573"/>
              <a:ext cx="4178300" cy="4178300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3E6ADE9-C7D8-E8AC-7D0C-591F2DA15343}"/>
                </a:ext>
              </a:extLst>
            </p:cNvPr>
            <p:cNvGrpSpPr/>
            <p:nvPr/>
          </p:nvGrpSpPr>
          <p:grpSpPr>
            <a:xfrm>
              <a:off x="14355990" y="7475558"/>
              <a:ext cx="1994067" cy="646331"/>
              <a:chOff x="14469200" y="7475557"/>
              <a:chExt cx="1994067" cy="64633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39D42F-4FD8-7DA2-40EC-DB8F73630999}"/>
                  </a:ext>
                </a:extLst>
              </p:cNvPr>
              <p:cNvSpPr txBox="1"/>
              <p:nvPr/>
            </p:nvSpPr>
            <p:spPr>
              <a:xfrm>
                <a:off x="14469200" y="7537113"/>
                <a:ext cx="17676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ore-KR" sz="2800" b="1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ExtraBold" panose="020B0200000000000000" pitchFamily="34" charset="-128"/>
                    <a:ea typeface="Noto Sans KR ExtraBold" panose="020B0200000000000000" pitchFamily="34" charset="-128"/>
                  </a:rPr>
                  <a:t>접근성</a:t>
                </a:r>
                <a:endPara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623250-6175-A9A2-031B-CE491A9484A6}"/>
                  </a:ext>
                </a:extLst>
              </p:cNvPr>
              <p:cNvSpPr txBox="1"/>
              <p:nvPr/>
            </p:nvSpPr>
            <p:spPr>
              <a:xfrm>
                <a:off x="16010426" y="7475557"/>
                <a:ext cx="45284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ko-KR" altLang="en-US" sz="3600" b="1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↑</a:t>
                </a:r>
                <a:endParaRPr lang="ko-Kore-KR" altLang="en-US" sz="3600" b="1">
                  <a:latin typeface="Noto Sans KR Black" panose="020B0200000000000000" pitchFamily="34" charset="-128"/>
                  <a:ea typeface="Noto Sans KR Black" panose="020B0200000000000000" pitchFamily="34" charset="-128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0E12B8-A2B3-00D3-5CE9-44AB6CCCAE65}"/>
              </a:ext>
            </a:extLst>
          </p:cNvPr>
          <p:cNvGrpSpPr/>
          <p:nvPr/>
        </p:nvGrpSpPr>
        <p:grpSpPr>
          <a:xfrm>
            <a:off x="12620824" y="3488419"/>
            <a:ext cx="4178300" cy="4178300"/>
            <a:chOff x="9121775" y="3471000"/>
            <a:chExt cx="4178300" cy="41783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5400000">
              <a:off x="9121775" y="3471000"/>
              <a:ext cx="4178300" cy="4178300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416F20F-3E5D-32AF-50FC-C1B9FF326AED}"/>
                </a:ext>
              </a:extLst>
            </p:cNvPr>
            <p:cNvGrpSpPr/>
            <p:nvPr/>
          </p:nvGrpSpPr>
          <p:grpSpPr>
            <a:xfrm>
              <a:off x="9836994" y="5236985"/>
              <a:ext cx="2747863" cy="646331"/>
              <a:chOff x="9914740" y="5219700"/>
              <a:chExt cx="2747863" cy="646331"/>
            </a:xfrm>
          </p:grpSpPr>
          <p:sp>
            <p:nvSpPr>
              <p:cNvPr id="13" name="TextBox 13"/>
              <p:cNvSpPr txBox="1"/>
              <p:nvPr/>
            </p:nvSpPr>
            <p:spPr>
              <a:xfrm>
                <a:off x="9914740" y="5322025"/>
                <a:ext cx="2330451" cy="471160"/>
              </a:xfrm>
              <a:prstGeom prst="rect">
                <a:avLst/>
              </a:prstGeom>
              <a:effectLst>
                <a:outerShdw dist="7620" dir="2580000">
                  <a:srgbClr val="000000">
                    <a:alpha val="5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ExtraBold" panose="020B0200000000000000" pitchFamily="34" charset="-128"/>
                    <a:ea typeface="Noto Sans KR ExtraBold" panose="020B0200000000000000" pitchFamily="34" charset="-128"/>
                  </a:rPr>
                  <a:t>경제적 부담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69238A-D24B-050D-14A0-50F271935082}"/>
                  </a:ext>
                </a:extLst>
              </p:cNvPr>
              <p:cNvSpPr txBox="1"/>
              <p:nvPr/>
            </p:nvSpPr>
            <p:spPr>
              <a:xfrm>
                <a:off x="12029993" y="5219700"/>
                <a:ext cx="6326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ko-Kore-KR" altLang="en-US" sz="36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↓</a:t>
                </a:r>
                <a:endParaRPr lang="ko-Kore-KR" altLang="en-US" sz="3600" b="1">
                  <a:latin typeface="Noto Sans KR Black" panose="020B0200000000000000" pitchFamily="34" charset="-128"/>
                  <a:ea typeface="Noto Sans KR Black" panose="020B0200000000000000" pitchFamily="34" charset="-128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C6793EE-4EF8-2B04-012C-F2903E4179E3}"/>
              </a:ext>
            </a:extLst>
          </p:cNvPr>
          <p:cNvSpPr txBox="1"/>
          <p:nvPr/>
        </p:nvSpPr>
        <p:spPr>
          <a:xfrm>
            <a:off x="11208635" y="2373380"/>
            <a:ext cx="4150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COOING</a:t>
            </a:r>
            <a:r>
              <a:rPr kumimoji="1" lang="ko-KR" altLang="en-US" sz="44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서비스</a:t>
            </a:r>
            <a:endParaRPr kumimoji="1" lang="ko-Kore-KR" altLang="en-US" sz="440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4EB795-560D-3AE2-0C0B-BB1AFD388D2F}"/>
              </a:ext>
            </a:extLst>
          </p:cNvPr>
          <p:cNvSpPr txBox="1"/>
          <p:nvPr/>
        </p:nvSpPr>
        <p:spPr>
          <a:xfrm>
            <a:off x="2973555" y="2373380"/>
            <a:ext cx="2909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기존</a:t>
            </a:r>
            <a:r>
              <a:rPr kumimoji="1" lang="ko-KR" altLang="en-US" sz="44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서비스</a:t>
            </a:r>
            <a:endParaRPr kumimoji="1" lang="ko-Kore-KR" altLang="en-US" sz="440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0BE6C006-B24C-B1A8-96E1-FA7F229ED3F5}"/>
              </a:ext>
            </a:extLst>
          </p:cNvPr>
          <p:cNvSpPr txBox="1"/>
          <p:nvPr/>
        </p:nvSpPr>
        <p:spPr>
          <a:xfrm>
            <a:off x="8204200" y="7769044"/>
            <a:ext cx="9779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예비 </a:t>
            </a:r>
            <a:r>
              <a:rPr kumimoji="0" lang="ko-KR" altLang="en-US" sz="220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인플루언서들을</a:t>
            </a:r>
            <a:r>
              <a:rPr kumimoji="0" lang="ko-KR" altLang="en-US" sz="2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위한 가이드라인 제공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1114647" y="2678238"/>
            <a:ext cx="4870452" cy="4870452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177FC0-B50F-1CB4-2D14-FE0C629A05F9}"/>
              </a:ext>
            </a:extLst>
          </p:cNvPr>
          <p:cNvGrpSpPr/>
          <p:nvPr/>
        </p:nvGrpSpPr>
        <p:grpSpPr>
          <a:xfrm>
            <a:off x="964403" y="6660244"/>
            <a:ext cx="5170941" cy="1839686"/>
            <a:chOff x="8659358" y="7429500"/>
            <a:chExt cx="5170941" cy="1839685"/>
          </a:xfrm>
        </p:grpSpPr>
        <p:pic>
          <p:nvPicPr>
            <p:cNvPr id="40" name="Picture 5">
              <a:extLst>
                <a:ext uri="{FF2B5EF4-FFF2-40B4-BE49-F238E27FC236}">
                  <a16:creationId xmlns:a16="http://schemas.microsoft.com/office/drawing/2014/main" id="{DFD4D4C1-6B6F-ED72-8DE9-647EFA622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629" y="7429500"/>
              <a:ext cx="3962399" cy="1839685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064A5952-8A3D-22B0-849C-7A87A303B6D0}"/>
                </a:ext>
              </a:extLst>
            </p:cNvPr>
            <p:cNvSpPr txBox="1"/>
            <p:nvPr/>
          </p:nvSpPr>
          <p:spPr>
            <a:xfrm>
              <a:off x="8659358" y="7949292"/>
              <a:ext cx="5170941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914445">
                <a:lnSpc>
                  <a:spcPct val="99600"/>
                </a:lnSpc>
              </a:pPr>
              <a:r>
                <a:rPr lang="en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LLM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을 통한 성장 전략 생성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32E3F5B-C8B8-9AA1-D1DF-2E334A77D1FF}"/>
              </a:ext>
            </a:extLst>
          </p:cNvPr>
          <p:cNvSpPr txBox="1"/>
          <p:nvPr/>
        </p:nvSpPr>
        <p:spPr>
          <a:xfrm>
            <a:off x="1619251" y="4670653"/>
            <a:ext cx="3962399" cy="106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5">
              <a:lnSpc>
                <a:spcPts val="2561"/>
              </a:lnSpc>
            </a:pPr>
            <a:r>
              <a:rPr lang="ko-KR" altLang="en-US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사용자의 정보를 입력 받아 </a:t>
            </a:r>
            <a:br>
              <a:rPr lang="en-US" altLang="ko-KR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</a:br>
            <a:r>
              <a:rPr lang="ko-KR" altLang="en-US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각 사용자에게 특화된 성장 전략을 생성해줍니다</a:t>
            </a:r>
            <a:r>
              <a:rPr lang="en-US" altLang="ko-KR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BDD2C4C3-5042-2DFD-8F36-B4A75C1A11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6481986" y="2678238"/>
            <a:ext cx="4870452" cy="487045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A87159-8904-066A-CF78-15B1A7BAB276}"/>
              </a:ext>
            </a:extLst>
          </p:cNvPr>
          <p:cNvGrpSpPr/>
          <p:nvPr/>
        </p:nvGrpSpPr>
        <p:grpSpPr>
          <a:xfrm>
            <a:off x="6331742" y="6660244"/>
            <a:ext cx="5170941" cy="1839686"/>
            <a:chOff x="8659358" y="7429500"/>
            <a:chExt cx="5170941" cy="183968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31D38E2A-4B47-A47F-2772-12DDB030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629" y="7429500"/>
              <a:ext cx="3962398" cy="1839685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1135BF50-99C2-DDBD-D803-2001F698ECB9}"/>
                </a:ext>
              </a:extLst>
            </p:cNvPr>
            <p:cNvSpPr txBox="1"/>
            <p:nvPr/>
          </p:nvSpPr>
          <p:spPr>
            <a:xfrm>
              <a:off x="8659358" y="7949292"/>
              <a:ext cx="5170941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914445">
                <a:lnSpc>
                  <a:spcPct val="99600"/>
                </a:lnSpc>
              </a:pP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en-US" sz="2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롤모델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추천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D90667A-32F3-461A-4D3F-27DF858100C1}"/>
              </a:ext>
            </a:extLst>
          </p:cNvPr>
          <p:cNvSpPr txBox="1"/>
          <p:nvPr/>
        </p:nvSpPr>
        <p:spPr>
          <a:xfrm>
            <a:off x="6936013" y="4503941"/>
            <a:ext cx="3962399" cy="106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>
              <a:lnSpc>
                <a:spcPts val="2561"/>
              </a:lnSpc>
            </a:pPr>
            <a:r>
              <a:rPr lang="ko-KR" altLang="en-US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사용자가 원하는 컨텐츠 분야에서 성공한 </a:t>
            </a:r>
            <a:r>
              <a:rPr lang="ko-KR" altLang="en-US" dirty="0" err="1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인플루언서를</a:t>
            </a:r>
            <a:r>
              <a:rPr lang="ko-KR" altLang="en-US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추천</a:t>
            </a:r>
            <a:r>
              <a:rPr lang="en-US" altLang="ko-KR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</a:t>
            </a:r>
            <a:r>
              <a:rPr lang="ko-KR" altLang="en-US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벤치마킹하여 </a:t>
            </a:r>
            <a:br>
              <a:rPr lang="en-US" altLang="ko-KR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</a:br>
            <a:r>
              <a:rPr lang="ko-KR" altLang="en-US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성장 로드맵을 생성해줍니다</a:t>
            </a:r>
            <a:r>
              <a:rPr lang="en-US" altLang="ko-KR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en-US" altLang="ko-KR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74B42AD0-321E-A4FE-CD4A-EF971D575A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12106953" y="2729795"/>
            <a:ext cx="4870452" cy="487045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BC44C8-2269-270A-DF09-395E987CF5B4}"/>
              </a:ext>
            </a:extLst>
          </p:cNvPr>
          <p:cNvGrpSpPr/>
          <p:nvPr/>
        </p:nvGrpSpPr>
        <p:grpSpPr>
          <a:xfrm>
            <a:off x="11956709" y="6711800"/>
            <a:ext cx="5170941" cy="1839686"/>
            <a:chOff x="8659358" y="7429500"/>
            <a:chExt cx="5170941" cy="1839685"/>
          </a:xfrm>
        </p:grpSpPr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052CF614-AD44-3EB7-3E74-49ACF0C67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629" y="7429500"/>
              <a:ext cx="3962398" cy="1839685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4E2DA066-AE77-705F-A54A-C08101631CB3}"/>
                </a:ext>
              </a:extLst>
            </p:cNvPr>
            <p:cNvSpPr txBox="1"/>
            <p:nvPr/>
          </p:nvSpPr>
          <p:spPr>
            <a:xfrm>
              <a:off x="8659358" y="7949292"/>
              <a:ext cx="5170941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defTabSz="914445">
                <a:lnSpc>
                  <a:spcPct val="99600"/>
                </a:lnSpc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지속적인 서비스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268F2D-972F-AFBE-5262-C4FA33114776}"/>
              </a:ext>
            </a:extLst>
          </p:cNvPr>
          <p:cNvSpPr txBox="1"/>
          <p:nvPr/>
        </p:nvSpPr>
        <p:spPr>
          <a:xfrm>
            <a:off x="12560980" y="4503941"/>
            <a:ext cx="3962399" cy="106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>
              <a:lnSpc>
                <a:spcPts val="2561"/>
              </a:lnSpc>
            </a:pPr>
            <a:r>
              <a:rPr lang="ko-KR" altLang="en-US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키워드 트렌드를 파악할 수 있는 대시보드와 사용자들이 상호작용 할 커뮤니티 및 블로그 서비스를 제공합니다</a:t>
            </a:r>
            <a:r>
              <a:rPr lang="en-US" altLang="ko-KR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r>
              <a:rPr lang="ko-KR" altLang="en-US" dirty="0">
                <a:solidFill>
                  <a:prstClr val="white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endParaRPr lang="en-US" altLang="ko-KR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74ED1439-2758-541F-68D9-6F52B4F24AA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5CD29828-9AE3-8AAB-E997-52528801726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152ED9C5-2617-DD39-C235-8407B5E642CF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주요 기능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40794-D87B-B3E3-9AE7-D4065668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9679D19-C3FF-6228-5D36-C5375C5F62F9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25C5B6-F3F4-7DCC-A317-FEDA09189F56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7E84BEA-FD31-F184-5066-14189DF56611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u="none" strike="noStrike" dirty="0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프로세스</a:t>
              </a:r>
              <a:endParaRPr lang="en-US" sz="80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1138FF-2B00-C653-211D-3B77A3E8F080}"/>
                </a:ext>
              </a:extLst>
            </p:cNvPr>
            <p:cNvSpPr txBox="1"/>
            <p:nvPr/>
          </p:nvSpPr>
          <p:spPr>
            <a:xfrm>
              <a:off x="57912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02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C642EE4C-8B02-5ED2-3D67-F37FB6F28108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7820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32">
            <a:alpha val="7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CA952-D13B-E1C1-FEF2-F9D883E9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B14E7BB-1451-1B28-E2B3-707743902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35"/>
          <a:stretch/>
        </p:blipFill>
        <p:spPr bwMode="auto">
          <a:xfrm rot="16200000">
            <a:off x="4051047" y="-4063747"/>
            <a:ext cx="10414506" cy="18516600"/>
          </a:xfrm>
          <a:prstGeom prst="rect">
            <a:avLst/>
          </a:prstGeom>
          <a:noFill/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3051DA4-E796-8C5C-BB8D-D44D99BE9F3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기술 스택</a:t>
            </a:r>
            <a:endParaRPr kumimoji="0" lang="en-US" altLang="ko-Kore-KR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745DA4C-8CB6-9616-9EB6-0E210B00E7E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B7F208B-C15B-C624-8249-9347B0A7E56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sp>
        <p:nvSpPr>
          <p:cNvPr id="3" name="사각형: 둥근 모서리 84">
            <a:extLst>
              <a:ext uri="{FF2B5EF4-FFF2-40B4-BE49-F238E27FC236}">
                <a16:creationId xmlns:a16="http://schemas.microsoft.com/office/drawing/2014/main" id="{6C7C7FFC-4AC8-D12C-82EF-2DB0B998D697}"/>
              </a:ext>
            </a:extLst>
          </p:cNvPr>
          <p:cNvSpPr/>
          <p:nvPr/>
        </p:nvSpPr>
        <p:spPr>
          <a:xfrm>
            <a:off x="762000" y="2705100"/>
            <a:ext cx="3169320" cy="3013363"/>
          </a:xfrm>
          <a:prstGeom prst="roundRect">
            <a:avLst/>
          </a:prstGeom>
          <a:solidFill>
            <a:srgbClr val="FFFFFF">
              <a:alpha val="60000"/>
            </a:srgbClr>
          </a:solidFill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79E5C0E8-9590-227E-9193-2A48598B5B77}"/>
              </a:ext>
            </a:extLst>
          </p:cNvPr>
          <p:cNvSpPr/>
          <p:nvPr/>
        </p:nvSpPr>
        <p:spPr>
          <a:xfrm>
            <a:off x="1926796" y="3641572"/>
            <a:ext cx="839729" cy="839729"/>
          </a:xfrm>
          <a:custGeom>
            <a:avLst/>
            <a:gdLst/>
            <a:ahLst/>
            <a:cxnLst/>
            <a:rect l="l" t="t" r="r" b="b"/>
            <a:pathLst>
              <a:path w="972662" h="972662">
                <a:moveTo>
                  <a:pt x="0" y="0"/>
                </a:moveTo>
                <a:lnTo>
                  <a:pt x="972662" y="0"/>
                </a:lnTo>
                <a:lnTo>
                  <a:pt x="972662" y="972662"/>
                </a:lnTo>
                <a:lnTo>
                  <a:pt x="0" y="972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7AD636D6-4BCB-7DA3-273E-3FAD07F1D779}"/>
              </a:ext>
            </a:extLst>
          </p:cNvPr>
          <p:cNvSpPr txBox="1"/>
          <p:nvPr/>
        </p:nvSpPr>
        <p:spPr>
          <a:xfrm>
            <a:off x="1792177" y="2918537"/>
            <a:ext cx="1290086" cy="341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2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Proxima Nova"/>
                <a:sym typeface="Proxima Nova"/>
              </a:rPr>
              <a:t>Backend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75231F-C4F0-1667-49DF-0DBA55CAE7F0}"/>
              </a:ext>
            </a:extLst>
          </p:cNvPr>
          <p:cNvGrpSpPr/>
          <p:nvPr/>
        </p:nvGrpSpPr>
        <p:grpSpPr>
          <a:xfrm>
            <a:off x="13026705" y="2724470"/>
            <a:ext cx="4458099" cy="3061796"/>
            <a:chOff x="13026705" y="2835307"/>
            <a:chExt cx="4458099" cy="3061796"/>
          </a:xfrm>
        </p:grpSpPr>
        <p:sp>
          <p:nvSpPr>
            <p:cNvPr id="14" name="사각형: 둥근 모서리 7">
              <a:extLst>
                <a:ext uri="{FF2B5EF4-FFF2-40B4-BE49-F238E27FC236}">
                  <a16:creationId xmlns:a16="http://schemas.microsoft.com/office/drawing/2014/main" id="{67F5F525-DC49-0BB9-2862-EC56EC07250F}"/>
                </a:ext>
              </a:extLst>
            </p:cNvPr>
            <p:cNvSpPr/>
            <p:nvPr/>
          </p:nvSpPr>
          <p:spPr>
            <a:xfrm>
              <a:off x="13026705" y="2835307"/>
              <a:ext cx="4458099" cy="3061796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0E9C8CB7-DFF6-F715-EB93-C9F3C4689F7F}"/>
                </a:ext>
              </a:extLst>
            </p:cNvPr>
            <p:cNvSpPr/>
            <p:nvPr/>
          </p:nvSpPr>
          <p:spPr>
            <a:xfrm>
              <a:off x="13487400" y="3328958"/>
              <a:ext cx="1512412" cy="1355609"/>
            </a:xfrm>
            <a:custGeom>
              <a:avLst/>
              <a:gdLst/>
              <a:ahLst/>
              <a:cxnLst/>
              <a:rect l="l" t="t" r="r" b="b"/>
              <a:pathLst>
                <a:path w="1148173" h="1029134">
                  <a:moveTo>
                    <a:pt x="0" y="0"/>
                  </a:moveTo>
                  <a:lnTo>
                    <a:pt x="1148172" y="0"/>
                  </a:lnTo>
                  <a:lnTo>
                    <a:pt x="1148172" y="1029133"/>
                  </a:lnTo>
                  <a:lnTo>
                    <a:pt x="0" y="1029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783" b="-578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87EFD1BE-BFF6-2CC2-D007-DEA9DFA66BD9}"/>
                </a:ext>
              </a:extLst>
            </p:cNvPr>
            <p:cNvSpPr/>
            <p:nvPr/>
          </p:nvSpPr>
          <p:spPr>
            <a:xfrm>
              <a:off x="13794332" y="4490706"/>
              <a:ext cx="1131436" cy="1131436"/>
            </a:xfrm>
            <a:custGeom>
              <a:avLst/>
              <a:gdLst/>
              <a:ahLst/>
              <a:cxnLst/>
              <a:rect l="l" t="t" r="r" b="b"/>
              <a:pathLst>
                <a:path w="1131436" h="1131436">
                  <a:moveTo>
                    <a:pt x="0" y="0"/>
                  </a:moveTo>
                  <a:lnTo>
                    <a:pt x="1131436" y="0"/>
                  </a:lnTo>
                  <a:lnTo>
                    <a:pt x="1131436" y="1131436"/>
                  </a:lnTo>
                  <a:lnTo>
                    <a:pt x="0" y="1131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F3CA05C2-BFD5-E2FF-EFFD-8371CC35C194}"/>
                </a:ext>
              </a:extLst>
            </p:cNvPr>
            <p:cNvSpPr/>
            <p:nvPr/>
          </p:nvSpPr>
          <p:spPr>
            <a:xfrm>
              <a:off x="15832894" y="4475611"/>
              <a:ext cx="1148173" cy="1160345"/>
            </a:xfrm>
            <a:custGeom>
              <a:avLst/>
              <a:gdLst/>
              <a:ahLst/>
              <a:cxnLst/>
              <a:rect l="l" t="t" r="r" b="b"/>
              <a:pathLst>
                <a:path w="1148173" h="1160345">
                  <a:moveTo>
                    <a:pt x="0" y="0"/>
                  </a:moveTo>
                  <a:lnTo>
                    <a:pt x="1148173" y="0"/>
                  </a:lnTo>
                  <a:lnTo>
                    <a:pt x="1148173" y="1160345"/>
                  </a:lnTo>
                  <a:lnTo>
                    <a:pt x="0" y="1160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60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8" name="TextBox 53">
              <a:extLst>
                <a:ext uri="{FF2B5EF4-FFF2-40B4-BE49-F238E27FC236}">
                  <a16:creationId xmlns:a16="http://schemas.microsoft.com/office/drawing/2014/main" id="{D27803F5-62D0-E791-2B98-AD2DFBCAD2CD}"/>
                </a:ext>
              </a:extLst>
            </p:cNvPr>
            <p:cNvSpPr txBox="1"/>
            <p:nvPr/>
          </p:nvSpPr>
          <p:spPr>
            <a:xfrm>
              <a:off x="14404211" y="3029374"/>
              <a:ext cx="1946083" cy="341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2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Infrastructure</a:t>
              </a:r>
            </a:p>
          </p:txBody>
        </p:sp>
      </p:grpSp>
      <p:sp>
        <p:nvSpPr>
          <p:cNvPr id="33" name="사각형: 둥근 모서리 16">
            <a:extLst>
              <a:ext uri="{FF2B5EF4-FFF2-40B4-BE49-F238E27FC236}">
                <a16:creationId xmlns:a16="http://schemas.microsoft.com/office/drawing/2014/main" id="{0958DE5A-32E2-26B4-6A48-F263B77BAC2C}"/>
              </a:ext>
            </a:extLst>
          </p:cNvPr>
          <p:cNvSpPr/>
          <p:nvPr/>
        </p:nvSpPr>
        <p:spPr>
          <a:xfrm>
            <a:off x="8031233" y="6462090"/>
            <a:ext cx="9453572" cy="3013363"/>
          </a:xfrm>
          <a:prstGeom prst="roundRect">
            <a:avLst/>
          </a:prstGeom>
          <a:solidFill>
            <a:srgbClr val="FFFFFF">
              <a:alpha val="60000"/>
            </a:srgbClr>
          </a:solidFill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36" name="TextBox 55">
            <a:extLst>
              <a:ext uri="{FF2B5EF4-FFF2-40B4-BE49-F238E27FC236}">
                <a16:creationId xmlns:a16="http://schemas.microsoft.com/office/drawing/2014/main" id="{47350891-5AAE-0F01-B506-EA8EFB4229CB}"/>
              </a:ext>
            </a:extLst>
          </p:cNvPr>
          <p:cNvSpPr txBox="1"/>
          <p:nvPr/>
        </p:nvSpPr>
        <p:spPr>
          <a:xfrm>
            <a:off x="12295053" y="6679698"/>
            <a:ext cx="1192347" cy="352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2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Proxima Nova"/>
                <a:sym typeface="Proxima Nova"/>
              </a:rPr>
              <a:t>AI Core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7D1DBBA0-36AE-8260-A41C-72F73CF4C6B2}"/>
              </a:ext>
            </a:extLst>
          </p:cNvPr>
          <p:cNvSpPr/>
          <p:nvPr/>
        </p:nvSpPr>
        <p:spPr>
          <a:xfrm>
            <a:off x="1091087" y="4698909"/>
            <a:ext cx="2511146" cy="519485"/>
          </a:xfrm>
          <a:custGeom>
            <a:avLst/>
            <a:gdLst/>
            <a:ahLst/>
            <a:cxnLst/>
            <a:rect l="l" t="t" r="r" b="b"/>
            <a:pathLst>
              <a:path w="1968512" h="709356">
                <a:moveTo>
                  <a:pt x="0" y="0"/>
                </a:moveTo>
                <a:lnTo>
                  <a:pt x="1968512" y="0"/>
                </a:lnTo>
                <a:lnTo>
                  <a:pt x="1968512" y="709357"/>
                </a:lnTo>
                <a:lnTo>
                  <a:pt x="0" y="709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715" t="-66697" r="-14893" b="-55588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26" name="Freeform 37">
            <a:extLst>
              <a:ext uri="{FF2B5EF4-FFF2-40B4-BE49-F238E27FC236}">
                <a16:creationId xmlns:a16="http://schemas.microsoft.com/office/drawing/2014/main" id="{8974A75C-9F0B-DE14-1E65-7D03775E7A0F}"/>
              </a:ext>
            </a:extLst>
          </p:cNvPr>
          <p:cNvSpPr/>
          <p:nvPr/>
        </p:nvSpPr>
        <p:spPr>
          <a:xfrm>
            <a:off x="8973766" y="7214238"/>
            <a:ext cx="2412316" cy="654188"/>
          </a:xfrm>
          <a:custGeom>
            <a:avLst/>
            <a:gdLst/>
            <a:ahLst/>
            <a:cxnLst/>
            <a:rect l="l" t="t" r="r" b="b"/>
            <a:pathLst>
              <a:path w="1605466" h="435381">
                <a:moveTo>
                  <a:pt x="0" y="0"/>
                </a:moveTo>
                <a:lnTo>
                  <a:pt x="1605466" y="0"/>
                </a:lnTo>
                <a:lnTo>
                  <a:pt x="1605466" y="435380"/>
                </a:lnTo>
                <a:lnTo>
                  <a:pt x="0" y="435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27" name="Freeform 38">
            <a:extLst>
              <a:ext uri="{FF2B5EF4-FFF2-40B4-BE49-F238E27FC236}">
                <a16:creationId xmlns:a16="http://schemas.microsoft.com/office/drawing/2014/main" id="{F70F4AF4-3F81-1CBA-6D7D-53B475F7BB87}"/>
              </a:ext>
            </a:extLst>
          </p:cNvPr>
          <p:cNvSpPr/>
          <p:nvPr/>
        </p:nvSpPr>
        <p:spPr>
          <a:xfrm>
            <a:off x="11526821" y="7213008"/>
            <a:ext cx="3323589" cy="685228"/>
          </a:xfrm>
          <a:custGeom>
            <a:avLst/>
            <a:gdLst/>
            <a:ahLst/>
            <a:cxnLst/>
            <a:rect l="l" t="t" r="r" b="b"/>
            <a:pathLst>
              <a:path w="2848212" h="587219">
                <a:moveTo>
                  <a:pt x="0" y="0"/>
                </a:moveTo>
                <a:lnTo>
                  <a:pt x="2848212" y="0"/>
                </a:lnTo>
                <a:lnTo>
                  <a:pt x="2848212" y="587218"/>
                </a:lnTo>
                <a:lnTo>
                  <a:pt x="0" y="5872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pic>
        <p:nvPicPr>
          <p:cNvPr id="28" name="Picture 2" descr="faiss">
            <a:extLst>
              <a:ext uri="{FF2B5EF4-FFF2-40B4-BE49-F238E27FC236}">
                <a16:creationId xmlns:a16="http://schemas.microsoft.com/office/drawing/2014/main" id="{CC8ABCCB-0538-1862-2FCC-705A24A8A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5768" y="7200900"/>
            <a:ext cx="1452682" cy="710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57E488C-0DE3-B6CD-69DF-AB8BC48072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97411" y="8469655"/>
            <a:ext cx="3323589" cy="553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3FBC25FD-9AC0-4585-9121-CD3E869CA090}"/>
              </a:ext>
            </a:extLst>
          </p:cNvPr>
          <p:cNvGrpSpPr/>
          <p:nvPr/>
        </p:nvGrpSpPr>
        <p:grpSpPr>
          <a:xfrm>
            <a:off x="771308" y="6462090"/>
            <a:ext cx="6456730" cy="2944365"/>
            <a:chOff x="771308" y="6417551"/>
            <a:chExt cx="6456730" cy="2944365"/>
          </a:xfrm>
        </p:grpSpPr>
        <p:sp>
          <p:nvSpPr>
            <p:cNvPr id="38" name="사각형: 둥근 모서리 13">
              <a:extLst>
                <a:ext uri="{FF2B5EF4-FFF2-40B4-BE49-F238E27FC236}">
                  <a16:creationId xmlns:a16="http://schemas.microsoft.com/office/drawing/2014/main" id="{43D9DB0A-DA3E-929E-A44F-51A68DD171B7}"/>
                </a:ext>
              </a:extLst>
            </p:cNvPr>
            <p:cNvSpPr/>
            <p:nvPr/>
          </p:nvSpPr>
          <p:spPr>
            <a:xfrm>
              <a:off x="771308" y="6417551"/>
              <a:ext cx="6456730" cy="2944365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C46D41D8-1E22-1ACC-FD24-0DF0362E7937}"/>
                </a:ext>
              </a:extLst>
            </p:cNvPr>
            <p:cNvSpPr/>
            <p:nvPr/>
          </p:nvSpPr>
          <p:spPr>
            <a:xfrm>
              <a:off x="1539829" y="7326945"/>
              <a:ext cx="1124234" cy="1124234"/>
            </a:xfrm>
            <a:custGeom>
              <a:avLst/>
              <a:gdLst/>
              <a:ahLst/>
              <a:cxnLst/>
              <a:rect l="l" t="t" r="r" b="b"/>
              <a:pathLst>
                <a:path w="1174563" h="1174563">
                  <a:moveTo>
                    <a:pt x="0" y="0"/>
                  </a:moveTo>
                  <a:lnTo>
                    <a:pt x="1174563" y="0"/>
                  </a:lnTo>
                  <a:lnTo>
                    <a:pt x="1174563" y="1174564"/>
                  </a:lnTo>
                  <a:lnTo>
                    <a:pt x="0" y="1174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A1CAEEF4-B232-B94C-2831-2D0092BB2057}"/>
                </a:ext>
              </a:extLst>
            </p:cNvPr>
            <p:cNvSpPr/>
            <p:nvPr/>
          </p:nvSpPr>
          <p:spPr>
            <a:xfrm>
              <a:off x="4122083" y="7265600"/>
              <a:ext cx="1246924" cy="1246924"/>
            </a:xfrm>
            <a:custGeom>
              <a:avLst/>
              <a:gdLst/>
              <a:ahLst/>
              <a:cxnLst/>
              <a:rect l="l" t="t" r="r" b="b"/>
              <a:pathLst>
                <a:path w="1308903" h="1308903">
                  <a:moveTo>
                    <a:pt x="0" y="0"/>
                  </a:moveTo>
                  <a:lnTo>
                    <a:pt x="1308903" y="0"/>
                  </a:lnTo>
                  <a:lnTo>
                    <a:pt x="1308903" y="1308903"/>
                  </a:lnTo>
                  <a:lnTo>
                    <a:pt x="0" y="130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E700288-67D0-42B6-6F7D-38EEAA063392}"/>
                </a:ext>
              </a:extLst>
            </p:cNvPr>
            <p:cNvSpPr/>
            <p:nvPr/>
          </p:nvSpPr>
          <p:spPr>
            <a:xfrm>
              <a:off x="2830956" y="7326945"/>
              <a:ext cx="1124234" cy="1124234"/>
            </a:xfrm>
            <a:custGeom>
              <a:avLst/>
              <a:gdLst/>
              <a:ahLst/>
              <a:cxnLst/>
              <a:rect l="l" t="t" r="r" b="b"/>
              <a:pathLst>
                <a:path w="1241796" h="1241796">
                  <a:moveTo>
                    <a:pt x="0" y="0"/>
                  </a:moveTo>
                  <a:lnTo>
                    <a:pt x="1241796" y="0"/>
                  </a:lnTo>
                  <a:lnTo>
                    <a:pt x="1241796" y="1241796"/>
                  </a:lnTo>
                  <a:lnTo>
                    <a:pt x="0" y="124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2" name="TextBox 51">
              <a:extLst>
                <a:ext uri="{FF2B5EF4-FFF2-40B4-BE49-F238E27FC236}">
                  <a16:creationId xmlns:a16="http://schemas.microsoft.com/office/drawing/2014/main" id="{98F38C45-EDC4-450D-0449-0E5A1AA05BD3}"/>
                </a:ext>
              </a:extLst>
            </p:cNvPr>
            <p:cNvSpPr txBox="1"/>
            <p:nvPr/>
          </p:nvSpPr>
          <p:spPr>
            <a:xfrm>
              <a:off x="3082263" y="6635159"/>
              <a:ext cx="1834821" cy="341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Collaboration</a:t>
              </a:r>
            </a:p>
          </p:txBody>
        </p:sp>
        <p:pic>
          <p:nvPicPr>
            <p:cNvPr id="43" name="Picture 22" descr="discord logo png, discord icon transparent png 18930500 PNG">
              <a:extLst>
                <a:ext uri="{FF2B5EF4-FFF2-40B4-BE49-F238E27FC236}">
                  <a16:creationId xmlns:a16="http://schemas.microsoft.com/office/drawing/2014/main" id="{4A808D02-114C-B76C-A9B5-15C200E7C4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8" t="30070" r="24322" b="30057"/>
            <a:stretch/>
          </p:blipFill>
          <p:spPr bwMode="auto">
            <a:xfrm>
              <a:off x="5535900" y="7442668"/>
              <a:ext cx="1148420" cy="892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75C768-03E2-32BF-5006-861CAA0D60B7}"/>
              </a:ext>
            </a:extLst>
          </p:cNvPr>
          <p:cNvGrpSpPr/>
          <p:nvPr/>
        </p:nvGrpSpPr>
        <p:grpSpPr>
          <a:xfrm>
            <a:off x="4758856" y="2724472"/>
            <a:ext cx="7440313" cy="3023050"/>
            <a:chOff x="4783196" y="2835309"/>
            <a:chExt cx="7440313" cy="3023050"/>
          </a:xfrm>
        </p:grpSpPr>
        <p:sp>
          <p:nvSpPr>
            <p:cNvPr id="7" name="사각형: 둥근 모서리 85">
              <a:extLst>
                <a:ext uri="{FF2B5EF4-FFF2-40B4-BE49-F238E27FC236}">
                  <a16:creationId xmlns:a16="http://schemas.microsoft.com/office/drawing/2014/main" id="{F1E48D48-F720-11A7-13C2-05839A86CC2E}"/>
                </a:ext>
              </a:extLst>
            </p:cNvPr>
            <p:cNvSpPr/>
            <p:nvPr/>
          </p:nvSpPr>
          <p:spPr>
            <a:xfrm>
              <a:off x="4783196" y="2835309"/>
              <a:ext cx="7440313" cy="3023050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id="{C82BFAFB-1E46-2580-4DF8-EBB362C059F3}"/>
                </a:ext>
              </a:extLst>
            </p:cNvPr>
            <p:cNvSpPr/>
            <p:nvPr/>
          </p:nvSpPr>
          <p:spPr>
            <a:xfrm>
              <a:off x="6829419" y="4519179"/>
              <a:ext cx="1145914" cy="1145914"/>
            </a:xfrm>
            <a:custGeom>
              <a:avLst/>
              <a:gdLst/>
              <a:ahLst/>
              <a:cxnLst/>
              <a:rect l="l" t="t" r="r" b="b"/>
              <a:pathLst>
                <a:path w="1093468" h="1093468">
                  <a:moveTo>
                    <a:pt x="0" y="0"/>
                  </a:moveTo>
                  <a:lnTo>
                    <a:pt x="1093467" y="0"/>
                  </a:lnTo>
                  <a:lnTo>
                    <a:pt x="1093467" y="1093467"/>
                  </a:lnTo>
                  <a:lnTo>
                    <a:pt x="0" y="1093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FFA2E051-9236-DE62-573C-8FD41C3C3512}"/>
                </a:ext>
              </a:extLst>
            </p:cNvPr>
            <p:cNvSpPr/>
            <p:nvPr/>
          </p:nvSpPr>
          <p:spPr>
            <a:xfrm>
              <a:off x="8205572" y="4520452"/>
              <a:ext cx="1157405" cy="1157405"/>
            </a:xfrm>
            <a:custGeom>
              <a:avLst/>
              <a:gdLst/>
              <a:ahLst/>
              <a:cxnLst/>
              <a:rect l="l" t="t" r="r" b="b"/>
              <a:pathLst>
                <a:path w="1157405" h="1157405">
                  <a:moveTo>
                    <a:pt x="0" y="0"/>
                  </a:moveTo>
                  <a:lnTo>
                    <a:pt x="1157405" y="0"/>
                  </a:lnTo>
                  <a:lnTo>
                    <a:pt x="1157405" y="1157405"/>
                  </a:lnTo>
                  <a:lnTo>
                    <a:pt x="0" y="1157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DA8F1119-B69D-443C-DEA3-1474B6481513}"/>
                </a:ext>
              </a:extLst>
            </p:cNvPr>
            <p:cNvSpPr/>
            <p:nvPr/>
          </p:nvSpPr>
          <p:spPr>
            <a:xfrm>
              <a:off x="5573223" y="3628679"/>
              <a:ext cx="837006" cy="837006"/>
            </a:xfrm>
            <a:custGeom>
              <a:avLst/>
              <a:gdLst/>
              <a:ahLst/>
              <a:cxnLst/>
              <a:rect l="l" t="t" r="r" b="b"/>
              <a:pathLst>
                <a:path w="837006" h="837006">
                  <a:moveTo>
                    <a:pt x="0" y="0"/>
                  </a:moveTo>
                  <a:lnTo>
                    <a:pt x="837007" y="0"/>
                  </a:lnTo>
                  <a:lnTo>
                    <a:pt x="837007" y="837007"/>
                  </a:lnTo>
                  <a:lnTo>
                    <a:pt x="0" y="837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5BAAEA73-DB1C-A067-1AD7-F11135C13950}"/>
                </a:ext>
              </a:extLst>
            </p:cNvPr>
            <p:cNvSpPr/>
            <p:nvPr/>
          </p:nvSpPr>
          <p:spPr>
            <a:xfrm>
              <a:off x="5573222" y="4637279"/>
              <a:ext cx="837007" cy="837007"/>
            </a:xfrm>
            <a:custGeom>
              <a:avLst/>
              <a:gdLst/>
              <a:ahLst/>
              <a:cxnLst/>
              <a:rect l="l" t="t" r="r" b="b"/>
              <a:pathLst>
                <a:path w="914934" h="914934">
                  <a:moveTo>
                    <a:pt x="0" y="0"/>
                  </a:moveTo>
                  <a:lnTo>
                    <a:pt x="914934" y="0"/>
                  </a:lnTo>
                  <a:lnTo>
                    <a:pt x="914934" y="914933"/>
                  </a:lnTo>
                  <a:lnTo>
                    <a:pt x="0" y="91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99A0BC2C-54E9-633D-82CA-353925B597F7}"/>
                </a:ext>
              </a:extLst>
            </p:cNvPr>
            <p:cNvSpPr txBox="1"/>
            <p:nvPr/>
          </p:nvSpPr>
          <p:spPr>
            <a:xfrm>
              <a:off x="7869710" y="3029374"/>
              <a:ext cx="1200885" cy="341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Frontend</a:t>
              </a:r>
            </a:p>
          </p:txBody>
        </p:sp>
        <p:pic>
          <p:nvPicPr>
            <p:cNvPr id="19" name="Picture 6" descr="@piniajs">
              <a:extLst>
                <a:ext uri="{FF2B5EF4-FFF2-40B4-BE49-F238E27FC236}">
                  <a16:creationId xmlns:a16="http://schemas.microsoft.com/office/drawing/2014/main" id="{3B0D3B1D-6D97-F103-DA60-32863E164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31" y="3462575"/>
              <a:ext cx="1006490" cy="1006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6" descr="Download Markdown Logo in SVG Vector or PNG File Format - Logo.wine">
              <a:extLst>
                <a:ext uri="{FF2B5EF4-FFF2-40B4-BE49-F238E27FC236}">
                  <a16:creationId xmlns:a16="http://schemas.microsoft.com/office/drawing/2014/main" id="{ED4D83FF-856A-B1BA-9A19-FEDAD1A3F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68" t="15679" r="13937" b="15926"/>
            <a:stretch/>
          </p:blipFill>
          <p:spPr bwMode="auto">
            <a:xfrm>
              <a:off x="10621633" y="3689148"/>
              <a:ext cx="1008563" cy="635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8" descr="World Emblem Featured in Axios: Record-Breaking Month | World Emblem">
              <a:extLst>
                <a:ext uri="{FF2B5EF4-FFF2-40B4-BE49-F238E27FC236}">
                  <a16:creationId xmlns:a16="http://schemas.microsoft.com/office/drawing/2014/main" id="{6E67119B-098F-871F-BC19-60AD6017B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7471" y="4766187"/>
              <a:ext cx="2025091" cy="56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AF8B3740-2160-2C15-B107-671FDD252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0290" y="3756111"/>
              <a:ext cx="1966673" cy="483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6619FB-7A3A-A84B-CC63-F9D79367C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8173525"/>
            <a:ext cx="4122083" cy="109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E99FAAC-726B-8A32-2613-F32D0A0B9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492" y="3470728"/>
            <a:ext cx="1512412" cy="100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llama">
            <a:extLst>
              <a:ext uri="{FF2B5EF4-FFF2-40B4-BE49-F238E27FC236}">
                <a16:creationId xmlns:a16="http://schemas.microsoft.com/office/drawing/2014/main" id="{4A41519B-D197-9155-0ABA-11E8B9C9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894" y="8093689"/>
            <a:ext cx="787503" cy="11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7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23773-4DBD-15FD-4032-FEBF445F8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1F3FE07-ECF1-FFB2-8C38-A8BC5B93FF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altLang="ko-Kore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30975E3D-8409-F39E-026F-6C7DA1A2371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BCD107DF-74D9-6CD2-391A-EC67DACE1712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수집 및 저장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 ERD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94898C-61AC-C013-09E5-F8BD1E56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9" y="3373821"/>
            <a:ext cx="18238927" cy="41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7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EA270-67C1-7F60-9F6D-EE399EEBD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A62BA82-5A7A-BFB0-83E5-81508AA3418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0F4B9759-4A08-0207-BE78-24F1C4C1A9B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9C68C8D8-1CDC-9A94-0799-F1981FB74CF4}"/>
              </a:ext>
            </a:extLst>
          </p:cNvPr>
          <p:cNvSpPr txBox="1"/>
          <p:nvPr/>
        </p:nvSpPr>
        <p:spPr>
          <a:xfrm>
            <a:off x="762000" y="1054100"/>
            <a:ext cx="6629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수집 및 저장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수집 데이터</a:t>
            </a:r>
            <a:endParaRPr kumimoji="0" lang="en-US" altLang="ko-Kore-KR" sz="2800" b="0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F2689-F60A-ADAD-EFEA-05FD1D7C345A}"/>
              </a:ext>
            </a:extLst>
          </p:cNvPr>
          <p:cNvSpPr txBox="1"/>
          <p:nvPr/>
        </p:nvSpPr>
        <p:spPr>
          <a:xfrm>
            <a:off x="5695950" y="8918609"/>
            <a:ext cx="6057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 성향 조사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DACECF-9419-D0C8-8A70-033B4377E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/>
          <a:stretch/>
        </p:blipFill>
        <p:spPr bwMode="auto">
          <a:xfrm>
            <a:off x="762000" y="2552701"/>
            <a:ext cx="15925800" cy="5730060"/>
          </a:xfrm>
          <a:prstGeom prst="round2DiagRect">
            <a:avLst>
              <a:gd name="adj1" fmla="val 4058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27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78AC6-493E-205E-C366-67F06C0E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E0C51922-56B8-1154-32AD-F9ADD5764AF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1D16717E-5126-67C3-C66A-FD4904C8C10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80C4536D-1B8C-2547-716C-18C39E9B223B}"/>
              </a:ext>
            </a:extLst>
          </p:cNvPr>
          <p:cNvSpPr txBox="1"/>
          <p:nvPr/>
        </p:nvSpPr>
        <p:spPr>
          <a:xfrm>
            <a:off x="762000" y="1054100"/>
            <a:ext cx="6629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수집 및 저장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수집 데이터</a:t>
            </a:r>
            <a:endParaRPr kumimoji="0" lang="en-US" altLang="ko-Kore-KR" sz="2800" b="0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8B611B-42DD-DECB-D57B-A46C3E88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/>
          <a:stretch/>
        </p:blipFill>
        <p:spPr bwMode="auto">
          <a:xfrm>
            <a:off x="762000" y="2529906"/>
            <a:ext cx="15849046" cy="5813994"/>
          </a:xfrm>
          <a:prstGeom prst="round2DiagRect">
            <a:avLst>
              <a:gd name="adj1" fmla="val 2984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04DC5D-CEBB-6A09-6A77-EF0C3D287A02}"/>
              </a:ext>
            </a:extLst>
          </p:cNvPr>
          <p:cNvSpPr txBox="1"/>
          <p:nvPr/>
        </p:nvSpPr>
        <p:spPr>
          <a:xfrm>
            <a:off x="5695950" y="8918609"/>
            <a:ext cx="6057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 성향 조사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97376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77F34-5EE6-2C0A-867B-2915D609E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47FA1FAC-1304-722C-8F95-87A94AFEDEAE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RAG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02260D9-AA74-0C67-19EE-FB238DD71C9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lang="en-US" altLang="ko-KR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FA03E704-0F13-DA05-EC67-CAA30AC51E61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3E51B6-FF4A-0755-C752-AB40FFD1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05100"/>
            <a:ext cx="8915400" cy="5680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4C0D841-E72F-B14D-4976-F037F5746264}"/>
              </a:ext>
            </a:extLst>
          </p:cNvPr>
          <p:cNvGrpSpPr/>
          <p:nvPr/>
        </p:nvGrpSpPr>
        <p:grpSpPr>
          <a:xfrm>
            <a:off x="12039600" y="3543300"/>
            <a:ext cx="3678948" cy="3678948"/>
            <a:chOff x="12021312" y="4828020"/>
            <a:chExt cx="3678948" cy="367894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9665BF4-9BB4-EAB7-96BD-F0A8555ABF89}"/>
                </a:ext>
              </a:extLst>
            </p:cNvPr>
            <p:cNvSpPr/>
            <p:nvPr/>
          </p:nvSpPr>
          <p:spPr>
            <a:xfrm>
              <a:off x="12021312" y="4828020"/>
              <a:ext cx="3678948" cy="3678948"/>
            </a:xfrm>
            <a:prstGeom prst="ellipse">
              <a:avLst/>
            </a:prstGeom>
            <a:solidFill>
              <a:srgbClr val="FF9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E193F5-EEC3-6D95-AAE1-7B160627D95A}"/>
                </a:ext>
              </a:extLst>
            </p:cNvPr>
            <p:cNvSpPr txBox="1"/>
            <p:nvPr/>
          </p:nvSpPr>
          <p:spPr>
            <a:xfrm>
              <a:off x="12336786" y="6053704"/>
              <a:ext cx="3048000" cy="1227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rPr>
                <a:t>RAG</a:t>
              </a:r>
              <a:r>
                <a:rPr kumimoji="0" lang="ko-KR" altLang="en-US" sz="2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용</a:t>
              </a:r>
              <a:endPara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 err="1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인플루언서</a:t>
              </a:r>
              <a:r>
                <a:rPr lang="ko-KR" altLang="en-US" sz="2400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sz="2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데이터셋</a:t>
              </a:r>
              <a:endPara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016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76308-3C3D-9C5B-7D46-4865A5D7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FDCEFFD0-5770-382C-EF31-7124B3FA84E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691AC14-A396-846F-20D6-2C79A7E0048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FFA2F2E-B77F-D833-F8CB-F98CEAECEBC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8471018-14C8-9F1D-65AB-315F6E57A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38" y="3390900"/>
            <a:ext cx="12322924" cy="2857489"/>
          </a:xfrm>
          <a:prstGeom prst="round2DiagRect">
            <a:avLst>
              <a:gd name="adj1" fmla="val 11926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5DF9A6-68D1-B0A4-3EDE-D593E602C6D7}"/>
              </a:ext>
            </a:extLst>
          </p:cNvPr>
          <p:cNvSpPr txBox="1"/>
          <p:nvPr/>
        </p:nvSpPr>
        <p:spPr>
          <a:xfrm>
            <a:off x="4991100" y="7566669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RAG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데이터 수집 플로우 차트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9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200" b="1" u="none" strike="noStrike">
                <a:solidFill>
                  <a:srgbClr val="FFFFFF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Contents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ABEF07-FE58-B3B7-4EBC-8DBE3A256810}"/>
              </a:ext>
            </a:extLst>
          </p:cNvPr>
          <p:cNvGrpSpPr/>
          <p:nvPr/>
        </p:nvGrpSpPr>
        <p:grpSpPr>
          <a:xfrm>
            <a:off x="9144000" y="1894017"/>
            <a:ext cx="8953500" cy="918712"/>
            <a:chOff x="9180095" y="2198817"/>
            <a:chExt cx="8953500" cy="918712"/>
          </a:xfrm>
        </p:grpSpPr>
        <p:sp>
          <p:nvSpPr>
            <p:cNvPr id="10" name="TextBox 10"/>
            <p:cNvSpPr txBox="1"/>
            <p:nvPr/>
          </p:nvSpPr>
          <p:spPr>
            <a:xfrm>
              <a:off x="9180095" y="2313117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713495" y="2198817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프로젝트 개요</a:t>
              </a:r>
              <a:endParaRPr lang="ko-KR" sz="33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1043" y="2478217"/>
              <a:ext cx="1955800" cy="254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4272795" y="2313117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ko-KR" alt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주제 및 기획 의도 소개</a:t>
              </a:r>
              <a:endPara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22A9AD82-F012-EE35-4611-3D4B14DCF212}"/>
                </a:ext>
              </a:extLst>
            </p:cNvPr>
            <p:cNvSpPr txBox="1"/>
            <p:nvPr/>
          </p:nvSpPr>
          <p:spPr>
            <a:xfrm>
              <a:off x="14272795" y="2761929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ko-KR" alt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 주요 기능 소개</a:t>
              </a:r>
              <a:endPara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A1D0DE5-1486-BAA3-5457-AB98DD9A5F70}"/>
              </a:ext>
            </a:extLst>
          </p:cNvPr>
          <p:cNvGrpSpPr/>
          <p:nvPr/>
        </p:nvGrpSpPr>
        <p:grpSpPr>
          <a:xfrm>
            <a:off x="9144000" y="7144186"/>
            <a:ext cx="3848100" cy="584200"/>
            <a:chOff x="9144000" y="7387168"/>
            <a:chExt cx="3848100" cy="584200"/>
          </a:xfrm>
        </p:grpSpPr>
        <p:sp>
          <p:nvSpPr>
            <p:cNvPr id="16" name="TextBox 16"/>
            <p:cNvSpPr txBox="1"/>
            <p:nvPr/>
          </p:nvSpPr>
          <p:spPr>
            <a:xfrm>
              <a:off x="9144000" y="7501468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677400" y="7387168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비즈니스 관점</a:t>
              </a:r>
              <a:endParaRPr lang="ko-KR" sz="33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3910845"/>
            <a:ext cx="812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02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C8C3437C-6C2A-E492-6BDA-1A12A155BA3D}"/>
              </a:ext>
            </a:extLst>
          </p:cNvPr>
          <p:cNvSpPr txBox="1"/>
          <p:nvPr/>
        </p:nvSpPr>
        <p:spPr>
          <a:xfrm>
            <a:off x="9677400" y="3796545"/>
            <a:ext cx="3314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6790"/>
              </a:lnSpc>
            </a:pPr>
            <a:r>
              <a:rPr lang="ko-KR" altLang="en-US" sz="3300" b="1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프로세스</a:t>
            </a:r>
            <a:endParaRPr lang="ko-KR" sz="3300" b="1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D37237E3-0C11-F629-B87F-E5312E26AD41}"/>
              </a:ext>
            </a:extLst>
          </p:cNvPr>
          <p:cNvSpPr txBox="1"/>
          <p:nvPr/>
        </p:nvSpPr>
        <p:spPr>
          <a:xfrm>
            <a:off x="14236700" y="3913407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</a:t>
            </a:r>
            <a:r>
              <a:rPr lang="en-US" altLang="ko-KR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방식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8C55804-2ABB-F57B-3A88-989797B8720E}"/>
              </a:ext>
            </a:extLst>
          </p:cNvPr>
          <p:cNvGrpSpPr/>
          <p:nvPr/>
        </p:nvGrpSpPr>
        <p:grpSpPr>
          <a:xfrm>
            <a:off x="11366500" y="4075945"/>
            <a:ext cx="2734248" cy="25400"/>
            <a:chOff x="11049000" y="5563849"/>
            <a:chExt cx="2734248" cy="254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4AB43F88-BC5B-1435-0FF9-BFF2C3CC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7448" y="5563849"/>
              <a:ext cx="1955800" cy="25400"/>
            </a:xfrm>
            <a:prstGeom prst="rect">
              <a:avLst/>
            </a:prstGeom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62B42E79-A54F-18FF-BE33-A00BB9B1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0" y="5563849"/>
              <a:ext cx="1955800" cy="25400"/>
            </a:xfrm>
            <a:prstGeom prst="rect">
              <a:avLst/>
            </a:prstGeom>
          </p:spPr>
        </p:pic>
      </p:grpSp>
      <p:sp>
        <p:nvSpPr>
          <p:cNvPr id="40" name="TextBox 12">
            <a:extLst>
              <a:ext uri="{FF2B5EF4-FFF2-40B4-BE49-F238E27FC236}">
                <a16:creationId xmlns:a16="http://schemas.microsoft.com/office/drawing/2014/main" id="{8D3A95E5-D55A-7A04-91B6-BF9CB53D0B4B}"/>
              </a:ext>
            </a:extLst>
          </p:cNvPr>
          <p:cNvSpPr txBox="1"/>
          <p:nvPr/>
        </p:nvSpPr>
        <p:spPr>
          <a:xfrm>
            <a:off x="14236700" y="4859089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데이터 </a:t>
            </a:r>
            <a:r>
              <a:rPr lang="ko-KR" altLang="en-US" sz="2000" b="1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전처리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140E066-A3A1-6BF1-CE95-E59DC53541C5}"/>
              </a:ext>
            </a:extLst>
          </p:cNvPr>
          <p:cNvSpPr txBox="1"/>
          <p:nvPr/>
        </p:nvSpPr>
        <p:spPr>
          <a:xfrm>
            <a:off x="14236700" y="5331930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모델링 및 평가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EA338469-9C1E-75B5-EE1C-724B3D986029}"/>
              </a:ext>
            </a:extLst>
          </p:cNvPr>
          <p:cNvSpPr txBox="1"/>
          <p:nvPr/>
        </p:nvSpPr>
        <p:spPr>
          <a:xfrm>
            <a:off x="14236700" y="5804770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 배포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2A8BBAE-2123-F728-861E-BC146C1B10A2}"/>
              </a:ext>
            </a:extLst>
          </p:cNvPr>
          <p:cNvSpPr txBox="1"/>
          <p:nvPr/>
        </p:nvSpPr>
        <p:spPr>
          <a:xfrm>
            <a:off x="14236700" y="4386248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데이터 수집 및 저장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C33A0-29DC-F610-667A-A6CAD438A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1FD23228-C701-7697-FF88-A1FF8C378D12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sLLM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용 데이터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923CB8E-B163-03C2-7ED8-A862625C202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F70FDD9-B5F2-BA57-05EC-28C7E630364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77DB1-216B-FBC0-B0EC-99C480DCA616}"/>
              </a:ext>
            </a:extLst>
          </p:cNvPr>
          <p:cNvSpPr txBox="1"/>
          <p:nvPr/>
        </p:nvSpPr>
        <p:spPr>
          <a:xfrm>
            <a:off x="4991100" y="7374469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sLLM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에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필요한 데이터 획득 과정 플로우 차트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4EBD5B-57AF-94DB-F364-3E22C738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634099"/>
            <a:ext cx="10287000" cy="3018802"/>
          </a:xfrm>
          <a:prstGeom prst="round2DiagRect">
            <a:avLst>
              <a:gd name="adj1" fmla="val 6731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64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3E140-4C5D-AE58-D7F7-1919D4F1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F6AD5130-DD94-7B1D-3366-35125A438E85}"/>
              </a:ext>
            </a:extLst>
          </p:cNvPr>
          <p:cNvSpPr txBox="1"/>
          <p:nvPr/>
        </p:nvSpPr>
        <p:spPr>
          <a:xfrm>
            <a:off x="762000" y="1054100"/>
            <a:ext cx="5791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sLLM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용 데이터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EAEDEE4-A1D2-9283-B489-9FC96A0BF96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lang="en-US" altLang="ko-KR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F5E1AC5-13E0-42CA-3CDF-E37F4C2097F4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051D2-F2A9-0637-BE30-2C0F66B55920}"/>
              </a:ext>
            </a:extLst>
          </p:cNvPr>
          <p:cNvSpPr txBox="1"/>
          <p:nvPr/>
        </p:nvSpPr>
        <p:spPr>
          <a:xfrm>
            <a:off x="5872506" y="9680342"/>
            <a:ext cx="6057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파인튜닝된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모델이 생성한 전략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62904D-B5F4-CE13-5786-8F8CC168F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7" r="19093" b="27298"/>
          <a:stretch/>
        </p:blipFill>
        <p:spPr bwMode="auto">
          <a:xfrm>
            <a:off x="10668000" y="1549400"/>
            <a:ext cx="5935579" cy="7819390"/>
          </a:xfrm>
          <a:prstGeom prst="round2DiagRect">
            <a:avLst>
              <a:gd name="adj1" fmla="val 6453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E9A20B6-CE70-28E9-C217-DB3786DA5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r="58824" b="33119"/>
          <a:stretch/>
        </p:blipFill>
        <p:spPr bwMode="auto">
          <a:xfrm>
            <a:off x="990600" y="2681171"/>
            <a:ext cx="6057901" cy="5867400"/>
          </a:xfrm>
          <a:prstGeom prst="round2DiagRect">
            <a:avLst>
              <a:gd name="adj1" fmla="val 3445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004365-4E5E-5A2F-9588-67375E6EB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321" y="3512913"/>
            <a:ext cx="2800350" cy="2646485"/>
          </a:xfrm>
          <a:prstGeom prst="round2DiagRect">
            <a:avLst>
              <a:gd name="adj1" fmla="val 8531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570824C-EB40-1D26-0A15-1868B75D4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456" y="4931630"/>
            <a:ext cx="485087" cy="4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BA054-1C22-AF62-8629-07F220B1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00719501-C9D2-2E1B-B1D4-3233278B97AA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Fine-Tuning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B604D68-0031-CCB1-D273-3F0DEC8DF06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lang="en-US" altLang="ko-KR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837A941-F5F7-F294-617B-110498195B8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A15B9-2594-A7F4-33D0-EC0EF0A9B370}"/>
              </a:ext>
            </a:extLst>
          </p:cNvPr>
          <p:cNvSpPr txBox="1"/>
          <p:nvPr/>
        </p:nvSpPr>
        <p:spPr>
          <a:xfrm>
            <a:off x="15136907" y="8837586"/>
            <a:ext cx="245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학습 시간</a:t>
            </a:r>
            <a:endParaRPr kumimoji="0" lang="en-US" altLang="ko-KR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19</a:t>
            </a:r>
            <a:r>
              <a:rPr kumimoji="0" lang="ko-KR" altLang="en-US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시간</a:t>
            </a: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소요</a:t>
            </a:r>
            <a:endParaRPr kumimoji="0" lang="en-US" altLang="ko-KR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6F78CD-CF9A-64B8-6DFC-64A3A149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708"/>
          <a:stretch/>
        </p:blipFill>
        <p:spPr>
          <a:xfrm>
            <a:off x="914400" y="2276042"/>
            <a:ext cx="7971528" cy="5734916"/>
          </a:xfrm>
          <a:prstGeom prst="round2DiagRect">
            <a:avLst>
              <a:gd name="adj1" fmla="val 4162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B2DDB6-8AA3-80CF-7E02-C3A0249F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8482796"/>
            <a:ext cx="14249400" cy="1355913"/>
          </a:xfrm>
          <a:prstGeom prst="round2DiagRect">
            <a:avLst>
              <a:gd name="adj1" fmla="val 8733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80704F-89DF-576A-B2E6-B1FDCF73BF70}"/>
              </a:ext>
            </a:extLst>
          </p:cNvPr>
          <p:cNvSpPr txBox="1"/>
          <p:nvPr/>
        </p:nvSpPr>
        <p:spPr>
          <a:xfrm>
            <a:off x="8885928" y="4820334"/>
            <a:ext cx="3097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확보된 데이터셋 저장</a:t>
            </a:r>
            <a:endParaRPr kumimoji="0" lang="en-US" altLang="ko-KR" sz="18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R="0" lvl="1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Noto Sans Kannada Medium" panose="020B0502040504020204" pitchFamily="34" charset="0"/>
              </a:rPr>
              <a:t>24000</a:t>
            </a: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Noto Sans Kannada Medium" panose="020B0502040504020204" pitchFamily="34" charset="0"/>
              </a:rPr>
              <a:t>개의 데이터 확보</a:t>
            </a:r>
            <a:endParaRPr kumimoji="0" lang="en-US" altLang="ko-KR" sz="18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Noto Sans Kannada Medium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04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962FED-2EF2-1921-5247-B00F5615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24E0E29C-7D09-0261-0756-A466F1954134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Fine-Tuning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A1A5F2F-1421-1B0A-40E1-6EB1EC75630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lang="en-US" altLang="ko-KR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1AEB354F-F5B6-5688-ECC6-AD73DBE57F2C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7226149-24F6-F3FB-EAE1-807A837C7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" y="2978467"/>
            <a:ext cx="8857341" cy="4870114"/>
          </a:xfrm>
          <a:prstGeom prst="roundRect">
            <a:avLst>
              <a:gd name="adj" fmla="val 7659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9AE1FB7-43EB-64A5-B0E5-267637088046}"/>
              </a:ext>
            </a:extLst>
          </p:cNvPr>
          <p:cNvGrpSpPr/>
          <p:nvPr/>
        </p:nvGrpSpPr>
        <p:grpSpPr>
          <a:xfrm>
            <a:off x="10366556" y="2196669"/>
            <a:ext cx="3423584" cy="3423584"/>
            <a:chOff x="10366556" y="2667883"/>
            <a:chExt cx="3423584" cy="3423584"/>
          </a:xfrm>
        </p:grpSpPr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45E8A471-CF79-9FDB-4177-195F37C8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0366556" y="2667883"/>
              <a:ext cx="3423584" cy="3423584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B870F23-69F7-6F14-237E-BD77A1C6EEA1}"/>
                </a:ext>
              </a:extLst>
            </p:cNvPr>
            <p:cNvSpPr txBox="1"/>
            <p:nvPr/>
          </p:nvSpPr>
          <p:spPr>
            <a:xfrm>
              <a:off x="11027256" y="4079485"/>
              <a:ext cx="2102184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1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GPU setting</a:t>
              </a:r>
            </a:p>
            <a:p>
              <a:pPr lvl="0" algn="ctr">
                <a:lnSpc>
                  <a:spcPct val="99600"/>
                </a:lnSpc>
              </a:pPr>
              <a:endParaRPr lang="en-US" altLang="ko-KR" sz="20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RTX 3090 * 8</a:t>
              </a:r>
            </a:p>
            <a:p>
              <a:pPr lvl="0" algn="ctr">
                <a:lnSpc>
                  <a:spcPct val="99600"/>
                </a:lnSpc>
              </a:pPr>
              <a:endParaRPr lang="en-US" altLang="ko-KR" sz="20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D2DEB2-00EF-BB22-3929-6CA531F8A41E}"/>
              </a:ext>
            </a:extLst>
          </p:cNvPr>
          <p:cNvGrpSpPr/>
          <p:nvPr/>
        </p:nvGrpSpPr>
        <p:grpSpPr>
          <a:xfrm>
            <a:off x="14312665" y="2196669"/>
            <a:ext cx="3423584" cy="3423584"/>
            <a:chOff x="14097000" y="2667883"/>
            <a:chExt cx="3423584" cy="3423584"/>
          </a:xfrm>
        </p:grpSpPr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9908BA01-CC23-92BF-E686-86EDA1701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4097000" y="2667883"/>
              <a:ext cx="3423584" cy="3423584"/>
            </a:xfrm>
            <a:prstGeom prst="rect">
              <a:avLst/>
            </a:prstGeom>
          </p:spPr>
        </p:pic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08D75E7F-09FE-CBF0-9DC8-56C05B0706E1}"/>
                </a:ext>
              </a:extLst>
            </p:cNvPr>
            <p:cNvSpPr txBox="1"/>
            <p:nvPr/>
          </p:nvSpPr>
          <p:spPr>
            <a:xfrm>
              <a:off x="14834921" y="3979625"/>
              <a:ext cx="1947742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1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Vanilla model</a:t>
              </a:r>
            </a:p>
            <a:p>
              <a:pPr lvl="0" algn="ctr">
                <a:lnSpc>
                  <a:spcPct val="99600"/>
                </a:lnSpc>
              </a:pPr>
              <a:endParaRPr lang="en-US" altLang="ko-KR" sz="2000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Gemma2 : 27B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F238298-63C3-417E-B9DD-8DC90DDE9EB8}"/>
              </a:ext>
            </a:extLst>
          </p:cNvPr>
          <p:cNvGrpSpPr/>
          <p:nvPr/>
        </p:nvGrpSpPr>
        <p:grpSpPr>
          <a:xfrm>
            <a:off x="10366556" y="6075919"/>
            <a:ext cx="3423584" cy="3423584"/>
            <a:chOff x="10366556" y="6291187"/>
            <a:chExt cx="3423584" cy="3423584"/>
          </a:xfrm>
        </p:grpSpPr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48539D5A-E888-8425-4D5D-CC0545591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0366556" y="6291187"/>
              <a:ext cx="3423584" cy="3423584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26F20D1E-A0A9-B34A-A515-7D8F1E9F2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3209" y="8474002"/>
              <a:ext cx="569836" cy="569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 descr="블랙, 어둠, 흑백, 친필이(가) 표시된 사진&#10;&#10;자동 생성된 설명">
              <a:extLst>
                <a:ext uri="{FF2B5EF4-FFF2-40B4-BE49-F238E27FC236}">
                  <a16:creationId xmlns:a16="http://schemas.microsoft.com/office/drawing/2014/main" id="{FF670BC8-E2BD-43F8-E0D6-7FF28AC6E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816" y="8518370"/>
              <a:ext cx="641217" cy="569836"/>
            </a:xfrm>
            <a:prstGeom prst="rect">
              <a:avLst/>
            </a:prstGeom>
          </p:spPr>
        </p:pic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1C32FF7E-B032-1FE1-CBC0-588648B1E978}"/>
                </a:ext>
              </a:extLst>
            </p:cNvPr>
            <p:cNvSpPr txBox="1"/>
            <p:nvPr/>
          </p:nvSpPr>
          <p:spPr>
            <a:xfrm>
              <a:off x="10889081" y="7267462"/>
              <a:ext cx="2378534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1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Fine-tuning Tool</a:t>
              </a:r>
            </a:p>
            <a:p>
              <a:pPr lvl="0" algn="ctr">
                <a:lnSpc>
                  <a:spcPct val="99600"/>
                </a:lnSpc>
              </a:pPr>
              <a:endParaRPr lang="en-US" altLang="ko-KR" sz="2000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Axolotl (training)</a:t>
              </a:r>
            </a:p>
            <a:p>
              <a:pPr lvl="0" algn="ctr">
                <a:lnSpc>
                  <a:spcPct val="99600"/>
                </a:lnSpc>
              </a:pP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Ollama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(inference)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AE278B2-1B7E-DC28-13A9-D255FF1CD2EA}"/>
              </a:ext>
            </a:extLst>
          </p:cNvPr>
          <p:cNvGrpSpPr/>
          <p:nvPr/>
        </p:nvGrpSpPr>
        <p:grpSpPr>
          <a:xfrm>
            <a:off x="14312665" y="6146891"/>
            <a:ext cx="3423584" cy="3423584"/>
            <a:chOff x="14312665" y="6475969"/>
            <a:chExt cx="3423584" cy="3423584"/>
          </a:xfrm>
        </p:grpSpPr>
        <p:pic>
          <p:nvPicPr>
            <p:cNvPr id="33" name="Picture 7">
              <a:extLst>
                <a:ext uri="{FF2B5EF4-FFF2-40B4-BE49-F238E27FC236}">
                  <a16:creationId xmlns:a16="http://schemas.microsoft.com/office/drawing/2014/main" id="{0220A526-8421-A740-0643-CE82DD10B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4312665" y="6475969"/>
              <a:ext cx="3423584" cy="3423584"/>
            </a:xfrm>
            <a:prstGeom prst="rect">
              <a:avLst/>
            </a:prstGeom>
          </p:spPr>
        </p:pic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978E42B4-752F-518E-21B6-EEBF780CE754}"/>
                </a:ext>
              </a:extLst>
            </p:cNvPr>
            <p:cNvSpPr txBox="1"/>
            <p:nvPr/>
          </p:nvSpPr>
          <p:spPr>
            <a:xfrm>
              <a:off x="14681625" y="7787711"/>
              <a:ext cx="2685663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b="1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Fine-tuned Dataset</a:t>
              </a:r>
            </a:p>
            <a:p>
              <a:pPr lvl="0" algn="ctr">
                <a:lnSpc>
                  <a:spcPct val="99600"/>
                </a:lnSpc>
              </a:pPr>
              <a:endParaRPr lang="en-US" altLang="ko-KR" sz="20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24,000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899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580E60-FB15-1282-7F24-4D1BE382B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5BA98417-0D55-5041-C836-845B9F9ECA72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Fine-Tuning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1116E35-D269-368A-C285-F968CF0F463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lang="en-US" altLang="ko-KR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48784A88-3B6F-2157-6194-4860D77782E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E5FFA4-2A11-09EB-7CC9-F8B561C490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525"/>
          <a:stretch/>
        </p:blipFill>
        <p:spPr>
          <a:xfrm>
            <a:off x="8001000" y="3356613"/>
            <a:ext cx="9810750" cy="5857195"/>
          </a:xfrm>
          <a:prstGeom prst="roundRect">
            <a:avLst>
              <a:gd name="adj" fmla="val 2166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ECB00-B87D-7525-566C-B61932FB3CF8}"/>
              </a:ext>
            </a:extLst>
          </p:cNvPr>
          <p:cNvSpPr txBox="1"/>
          <p:nvPr/>
        </p:nvSpPr>
        <p:spPr>
          <a:xfrm>
            <a:off x="11739282" y="2531893"/>
            <a:ext cx="2281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생성 데이터셋 포맷</a:t>
            </a:r>
            <a:endParaRPr kumimoji="0" lang="en-US" altLang="ko-KR" sz="20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835659-C93A-1D4D-9626-7E228D5D9BEC}"/>
              </a:ext>
            </a:extLst>
          </p:cNvPr>
          <p:cNvSpPr txBox="1"/>
          <p:nvPr/>
        </p:nvSpPr>
        <p:spPr>
          <a:xfrm>
            <a:off x="838200" y="2523027"/>
            <a:ext cx="5141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확보 방법</a:t>
            </a:r>
            <a:endParaRPr kumimoji="0" lang="en-US" altLang="ko-KR" sz="20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44F096-FE7A-DA7B-23D2-50EC67EFE060}"/>
              </a:ext>
            </a:extLst>
          </p:cNvPr>
          <p:cNvGrpSpPr/>
          <p:nvPr/>
        </p:nvGrpSpPr>
        <p:grpSpPr>
          <a:xfrm>
            <a:off x="2045301" y="3438959"/>
            <a:ext cx="2688250" cy="2688250"/>
            <a:chOff x="10366556" y="2667883"/>
            <a:chExt cx="3423584" cy="3423584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A57277A7-AF36-F290-4BE7-F2B0C13BB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0366556" y="2667883"/>
              <a:ext cx="3423584" cy="3423584"/>
            </a:xfrm>
            <a:prstGeom prst="rect">
              <a:avLst/>
            </a:prstGeom>
          </p:spPr>
        </p:pic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5629381-DE6D-93EC-E4DE-5B84E3735026}"/>
                </a:ext>
              </a:extLst>
            </p:cNvPr>
            <p:cNvSpPr txBox="1"/>
            <p:nvPr/>
          </p:nvSpPr>
          <p:spPr>
            <a:xfrm>
              <a:off x="10366556" y="4038577"/>
              <a:ext cx="3423584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원하는 글의 형태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System Prompt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에서 지정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E9663B-FC47-1416-F5DE-78ABE481B363}"/>
              </a:ext>
            </a:extLst>
          </p:cNvPr>
          <p:cNvGrpSpPr/>
          <p:nvPr/>
        </p:nvGrpSpPr>
        <p:grpSpPr>
          <a:xfrm>
            <a:off x="228600" y="6395592"/>
            <a:ext cx="2913723" cy="2688250"/>
            <a:chOff x="10079408" y="2667883"/>
            <a:chExt cx="3710732" cy="3423584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CC5183EE-3EB3-A66D-69BC-C32186EC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0366556" y="2667883"/>
              <a:ext cx="3423584" cy="3423584"/>
            </a:xfrm>
            <a:prstGeom prst="rect">
              <a:avLst/>
            </a:prstGeom>
          </p:spPr>
        </p:pic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181D89D5-E2C1-4137-DBDA-0275415DEACA}"/>
                </a:ext>
              </a:extLst>
            </p:cNvPr>
            <p:cNvSpPr txBox="1"/>
            <p:nvPr/>
          </p:nvSpPr>
          <p:spPr>
            <a:xfrm>
              <a:off x="10079408" y="4038577"/>
              <a:ext cx="3423584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marR="0" lvl="1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유저 데이터를</a:t>
              </a:r>
              <a:endPara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marR="0" lvl="1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U</a:t>
              </a:r>
              <a:r>
                <a:rPr kumimoji="0" lang="en-US" altLang="ko-KR" sz="2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ser Input</a:t>
              </a:r>
            </a:p>
            <a:p>
              <a:pPr marR="0" lvl="1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에서 지정 </a:t>
              </a:r>
              <a:endPara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31EB22-1579-5008-C0E7-BB6A5D336414}"/>
              </a:ext>
            </a:extLst>
          </p:cNvPr>
          <p:cNvGrpSpPr/>
          <p:nvPr/>
        </p:nvGrpSpPr>
        <p:grpSpPr>
          <a:xfrm>
            <a:off x="3860144" y="6395592"/>
            <a:ext cx="2763454" cy="2688250"/>
            <a:chOff x="10270781" y="2667883"/>
            <a:chExt cx="3519359" cy="3423584"/>
          </a:xfrm>
        </p:grpSpPr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64CF5F04-5B2C-5DA0-A717-E3ADED461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0366556" y="2667883"/>
              <a:ext cx="3423584" cy="34235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37606-C3F9-7D3E-FB36-DCAA56DEB2BF}"/>
                </a:ext>
              </a:extLst>
            </p:cNvPr>
            <p:cNvSpPr txBox="1"/>
            <p:nvPr/>
          </p:nvSpPr>
          <p:spPr>
            <a:xfrm>
              <a:off x="10270781" y="3472166"/>
              <a:ext cx="3210766" cy="1815018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marR="0" lvl="1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" altLang="ko-KR" sz="2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LLM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O</a:t>
              </a:r>
              <a:r>
                <a:rPr kumimoji="0" lang="en" altLang="ko-KR" sz="200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utput</a:t>
              </a:r>
              <a:endPara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marR="0" lvl="1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" altLang="ko-KR" sz="200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jsonl</a:t>
              </a:r>
              <a:r>
                <a:rPr kumimoji="0" lang="en" altLang="ko-KR" sz="2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kumimoji="0" lang="ko-KR" altLang="en-US" sz="2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파일로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484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B49DD-CC1E-5444-FDD8-45A3A67A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2BC28FAF-A13B-5FB9-BCA8-A7A9B544273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Fine-Tuning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B3155E3-99D0-B455-8AE0-55185C9F17D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lang="en-US" altLang="ko-KR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6CC7501-ABF0-017B-8310-ACA2330CA78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432EB2E-CD12-132E-9DF2-3ED6118C7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/>
          <a:stretch/>
        </p:blipFill>
        <p:spPr>
          <a:xfrm>
            <a:off x="1066800" y="2456470"/>
            <a:ext cx="8887848" cy="5374059"/>
          </a:xfrm>
          <a:prstGeom prst="round2DiagRect">
            <a:avLst>
              <a:gd name="adj1" fmla="val 5324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 descr="그래프, 라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145075F0-1013-8BD6-CCA4-4CC3940D2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3924300"/>
            <a:ext cx="6592884" cy="3777701"/>
          </a:xfrm>
          <a:prstGeom prst="round2DiagRect">
            <a:avLst>
              <a:gd name="adj1" fmla="val 3852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839C2-98AE-A9D7-8A91-7734F66501A7}"/>
              </a:ext>
            </a:extLst>
          </p:cNvPr>
          <p:cNvSpPr txBox="1"/>
          <p:nvPr/>
        </p:nvSpPr>
        <p:spPr>
          <a:xfrm>
            <a:off x="2743200" y="8202279"/>
            <a:ext cx="53485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cs"/>
              </a:rPr>
              <a:t>Axolotl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cs"/>
              </a:rPr>
              <a:t>프레임워크 활용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cs"/>
              </a:rPr>
              <a:t>LLM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cs"/>
              </a:rPr>
              <a:t>Fine-Tuning</a:t>
            </a:r>
            <a:endParaRPr lang="en-US" altLang="ko-KR" sz="2000" dirty="0">
              <a:solidFill>
                <a:prstClr val="black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5C165-01BC-0E9F-3BA7-DD2205CBE8BF}"/>
              </a:ext>
            </a:extLst>
          </p:cNvPr>
          <p:cNvSpPr txBox="1"/>
          <p:nvPr/>
        </p:nvSpPr>
        <p:spPr>
          <a:xfrm>
            <a:off x="1524000" y="8944570"/>
            <a:ext cx="44381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- </a:t>
            </a: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여러 오픈소스 </a:t>
            </a:r>
            <a:r>
              <a:rPr kumimoji="0" lang="en-US" altLang="ko-KR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LLM </a:t>
            </a: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지원</a:t>
            </a:r>
            <a:endParaRPr kumimoji="0" lang="en-US" altLang="ko-KR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800" dirty="0">
              <a:solidFill>
                <a:prstClr val="black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- </a:t>
            </a: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로컬에서도 효과적으로 </a:t>
            </a:r>
            <a:r>
              <a:rPr kumimoji="0" lang="ko-KR" altLang="en-US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파인튜닝</a:t>
            </a: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지원</a:t>
            </a:r>
            <a:endParaRPr lang="en-US" altLang="ko-KR" sz="1800" dirty="0">
              <a:solidFill>
                <a:prstClr val="black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14BD5-14C4-B7C0-AE62-621679E04F11}"/>
              </a:ext>
            </a:extLst>
          </p:cNvPr>
          <p:cNvSpPr txBox="1"/>
          <p:nvPr/>
        </p:nvSpPr>
        <p:spPr>
          <a:xfrm>
            <a:off x="5463330" y="8944570"/>
            <a:ext cx="4438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- </a:t>
            </a:r>
            <a:r>
              <a:rPr kumimoji="0" lang="en-US" altLang="ko-KR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QLoRA</a:t>
            </a:r>
            <a:r>
              <a:rPr kumimoji="0" lang="en-US" altLang="ko-KR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 </a:t>
            </a:r>
            <a:r>
              <a:rPr kumimoji="0" lang="en-US" altLang="ko-KR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LoRA</a:t>
            </a:r>
            <a:r>
              <a:rPr kumimoji="0" lang="en-US" altLang="ko-KR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등 </a:t>
            </a:r>
            <a:r>
              <a:rPr kumimoji="0" lang="ko-KR" altLang="en-US" sz="18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파인튜닝</a:t>
            </a: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최적화 지원</a:t>
            </a:r>
            <a:endParaRPr lang="en-US" altLang="ko-KR" sz="1800" dirty="0">
              <a:solidFill>
                <a:prstClr val="black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prstClr val="black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- </a:t>
            </a: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 친화적인 인터페이스 </a:t>
            </a:r>
            <a:endParaRPr kumimoji="0" lang="en-US" altLang="ko-KR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7CC35-C02E-0FE3-4D25-B09E3D9009FD}"/>
              </a:ext>
            </a:extLst>
          </p:cNvPr>
          <p:cNvSpPr txBox="1"/>
          <p:nvPr/>
        </p:nvSpPr>
        <p:spPr>
          <a:xfrm>
            <a:off x="12192000" y="820452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cs"/>
              </a:rPr>
              <a:t>Training </a:t>
            </a:r>
            <a:r>
              <a:rPr lang="en-US" altLang="ko-KR" sz="2000" dirty="0">
                <a:solidFill>
                  <a:prstClr val="black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L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cs"/>
              </a:rPr>
              <a:t>oss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78237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8C586-3F81-D13B-755C-F41CAC60F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E2619970-F2B4-7FCC-245D-4EBA3CDBA4FA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Fine-Tuning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606692B-D900-0D4D-5F79-1C459AF1EF3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lang="en-US" altLang="ko-KR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1C5CA87E-5AB1-4D38-D459-EBD1074BEC3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pic>
        <p:nvPicPr>
          <p:cNvPr id="4" name="Picture 2" descr="Ollama #2: 내 손으로 만드는 ChatGPT 로컬LLM - 커스텀 모델 설치부터 실용 앱까지">
            <a:extLst>
              <a:ext uri="{FF2B5EF4-FFF2-40B4-BE49-F238E27FC236}">
                <a16:creationId xmlns:a16="http://schemas.microsoft.com/office/drawing/2014/main" id="{27FB397D-A1D8-416F-DDA9-897732383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57"/>
          <a:stretch/>
        </p:blipFill>
        <p:spPr bwMode="auto">
          <a:xfrm>
            <a:off x="863102" y="3043530"/>
            <a:ext cx="8128497" cy="5248310"/>
          </a:xfrm>
          <a:prstGeom prst="roundRect">
            <a:avLst>
              <a:gd name="adj" fmla="val 4137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CB7B2-1F8D-9091-D010-DD54CAA976BD}"/>
              </a:ext>
            </a:extLst>
          </p:cNvPr>
          <p:cNvSpPr txBox="1"/>
          <p:nvPr/>
        </p:nvSpPr>
        <p:spPr>
          <a:xfrm>
            <a:off x="3374775" y="2217949"/>
            <a:ext cx="3105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파인튜닝</a:t>
            </a:r>
            <a:r>
              <a: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모델 추론</a:t>
            </a:r>
            <a:endParaRPr kumimoji="0" lang="en-US" altLang="ko-KR" sz="18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DFC46-5465-A367-6115-E5894B5C0585}"/>
              </a:ext>
            </a:extLst>
          </p:cNvPr>
          <p:cNvSpPr txBox="1"/>
          <p:nvPr/>
        </p:nvSpPr>
        <p:spPr>
          <a:xfrm>
            <a:off x="11201400" y="1340739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학습된 모델을 </a:t>
            </a:r>
            <a:r>
              <a:rPr kumimoji="0" lang="en-US" altLang="ko-KR" b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Ollama</a:t>
            </a: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로 호출하여 추론에 사용</a:t>
            </a:r>
            <a:endParaRPr kumimoji="0" lang="en-US" altLang="ko-KR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A9F64E-A373-929A-7E9B-72C35285AD45}"/>
              </a:ext>
            </a:extLst>
          </p:cNvPr>
          <p:cNvGrpSpPr/>
          <p:nvPr/>
        </p:nvGrpSpPr>
        <p:grpSpPr>
          <a:xfrm>
            <a:off x="10366556" y="2236709"/>
            <a:ext cx="3423584" cy="3423584"/>
            <a:chOff x="10366556" y="2667883"/>
            <a:chExt cx="3423584" cy="3423584"/>
          </a:xfrm>
        </p:grpSpPr>
        <p:pic>
          <p:nvPicPr>
            <p:cNvPr id="5" name="Picture 7">
              <a:extLst>
                <a:ext uri="{FF2B5EF4-FFF2-40B4-BE49-F238E27FC236}">
                  <a16:creationId xmlns:a16="http://schemas.microsoft.com/office/drawing/2014/main" id="{E6F6A5EA-3303-A157-445F-24B5E6D8A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0366556" y="2667883"/>
              <a:ext cx="3423584" cy="3423584"/>
            </a:xfrm>
            <a:prstGeom prst="rect">
              <a:avLst/>
            </a:prstGeom>
          </p:spPr>
        </p:pic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0453A89C-EF8F-04C6-3E75-0053BFA500FA}"/>
                </a:ext>
              </a:extLst>
            </p:cNvPr>
            <p:cNvSpPr txBox="1"/>
            <p:nvPr/>
          </p:nvSpPr>
          <p:spPr>
            <a:xfrm>
              <a:off x="10591800" y="4117905"/>
              <a:ext cx="2982944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1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로컬 실행 지원</a:t>
              </a:r>
            </a:p>
            <a:p>
              <a:pPr lvl="0" algn="ctr">
                <a:lnSpc>
                  <a:spcPct val="99600"/>
                </a:lnSpc>
              </a:pPr>
              <a:endParaRPr lang="en-US" altLang="ko-KR" sz="20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로컬에서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LLM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실행할 수 있도록 설계</a:t>
              </a:r>
            </a:p>
            <a:p>
              <a:pPr lvl="0" algn="ctr">
                <a:lnSpc>
                  <a:spcPct val="99600"/>
                </a:lnSpc>
              </a:pPr>
              <a:endParaRPr lang="en-US" altLang="ko-KR" sz="20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F5A71A-DE7A-6111-2A6B-B4EA284D9C29}"/>
              </a:ext>
            </a:extLst>
          </p:cNvPr>
          <p:cNvGrpSpPr/>
          <p:nvPr/>
        </p:nvGrpSpPr>
        <p:grpSpPr>
          <a:xfrm>
            <a:off x="14312665" y="2236709"/>
            <a:ext cx="3594335" cy="3423584"/>
            <a:chOff x="14097000" y="2667883"/>
            <a:chExt cx="3594335" cy="3423584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59822C3F-0AC7-A06E-4BB2-9C6C1471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4097000" y="2667883"/>
              <a:ext cx="3423584" cy="3423584"/>
            </a:xfrm>
            <a:prstGeom prst="rect">
              <a:avLst/>
            </a:prstGeom>
          </p:spPr>
        </p:pic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810CE884-45BB-D0C1-642E-9979A6EE43AE}"/>
                </a:ext>
              </a:extLst>
            </p:cNvPr>
            <p:cNvSpPr txBox="1"/>
            <p:nvPr/>
          </p:nvSpPr>
          <p:spPr>
            <a:xfrm>
              <a:off x="14097000" y="3979625"/>
              <a:ext cx="3594335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1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보안성</a:t>
              </a:r>
              <a:endParaRPr lang="en-US" altLang="ko-KR" sz="20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endParaRPr lang="en-US" altLang="ko-KR" sz="2000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데이터를 서버에 업로드할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필요가 없어 개인정보 보호와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보안 면에서 이점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9C3019-5134-BD4B-C724-5CA5E57337FD}"/>
              </a:ext>
            </a:extLst>
          </p:cNvPr>
          <p:cNvGrpSpPr/>
          <p:nvPr/>
        </p:nvGrpSpPr>
        <p:grpSpPr>
          <a:xfrm>
            <a:off x="10342493" y="6115959"/>
            <a:ext cx="3447647" cy="3423584"/>
            <a:chOff x="10342493" y="6291187"/>
            <a:chExt cx="3447647" cy="3423584"/>
          </a:xfrm>
        </p:grpSpPr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58510D25-4021-8729-C92C-8BA92723C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0366556" y="6291187"/>
              <a:ext cx="3423584" cy="3423584"/>
            </a:xfrm>
            <a:prstGeom prst="rect">
              <a:avLst/>
            </a:prstGeom>
          </p:spPr>
        </p:pic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F6C3AC37-8890-8779-77CB-10612FB68123}"/>
                </a:ext>
              </a:extLst>
            </p:cNvPr>
            <p:cNvSpPr txBox="1"/>
            <p:nvPr/>
          </p:nvSpPr>
          <p:spPr>
            <a:xfrm>
              <a:off x="10342493" y="7114791"/>
              <a:ext cx="3423584" cy="1776376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b="1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리소스 최적화</a:t>
              </a:r>
            </a:p>
            <a:p>
              <a:pPr lvl="0" algn="ctr">
                <a:lnSpc>
                  <a:spcPct val="99600"/>
                </a:lnSpc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로컬 환경이나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제한된 컴퓨팅 리소스에서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LLM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을 실행하기에 적합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E0F92E-219F-AB1D-DD35-BBA7FE9B6F84}"/>
              </a:ext>
            </a:extLst>
          </p:cNvPr>
          <p:cNvGrpSpPr/>
          <p:nvPr/>
        </p:nvGrpSpPr>
        <p:grpSpPr>
          <a:xfrm>
            <a:off x="14312665" y="6186931"/>
            <a:ext cx="3423584" cy="3423584"/>
            <a:chOff x="14312665" y="6475969"/>
            <a:chExt cx="3423584" cy="3423584"/>
          </a:xfrm>
        </p:grpSpPr>
        <p:pic>
          <p:nvPicPr>
            <p:cNvPr id="20" name="Picture 7">
              <a:extLst>
                <a:ext uri="{FF2B5EF4-FFF2-40B4-BE49-F238E27FC236}">
                  <a16:creationId xmlns:a16="http://schemas.microsoft.com/office/drawing/2014/main" id="{DF37F907-100B-DD2F-B14C-F5BACFAC2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4312665" y="6475969"/>
              <a:ext cx="3423584" cy="3423584"/>
            </a:xfrm>
            <a:prstGeom prst="rect">
              <a:avLst/>
            </a:prstGeom>
          </p:spPr>
        </p:pic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3CD7A180-491E-27E4-AB4D-80B3AD05E57C}"/>
                </a:ext>
              </a:extLst>
            </p:cNvPr>
            <p:cNvSpPr txBox="1"/>
            <p:nvPr/>
          </p:nvSpPr>
          <p:spPr>
            <a:xfrm>
              <a:off x="14410619" y="7716739"/>
              <a:ext cx="3289535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rgbClr val="FF8F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낮은 지연 시간</a:t>
              </a:r>
              <a:endParaRPr kumimoji="0" lang="en-US" altLang="ko-KR" sz="2000" b="1" u="none" strike="noStrike" kern="1200" cap="none" spc="0" normalizeH="0" baseline="0" noProof="0" dirty="0">
                <a:ln>
                  <a:noFill/>
                </a:ln>
                <a:solidFill>
                  <a:srgbClr val="FF8F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endParaRPr lang="en-US" altLang="ko-KR" sz="20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로컬에서 추론이 이루어지므로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클라우드를 거치지 않음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9100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3B41F-1DBB-B628-5023-757E2705C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155744C1-F817-CB60-95B9-5EE6C9D36D8C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Fine-Tuning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92B55D3-99F5-2906-93ED-D22FCC121AB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lang="en-US" altLang="ko-KR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D36D746-CA3A-2F45-E2BF-7E3315875D94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986751-5E70-55E1-9BD6-B528E974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94" y="2247900"/>
            <a:ext cx="9018335" cy="7304741"/>
          </a:xfrm>
          <a:prstGeom prst="roundRect">
            <a:avLst>
              <a:gd name="adj" fmla="val 2622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29466-74EC-A6EE-F767-79A637E7DC8E}"/>
              </a:ext>
            </a:extLst>
          </p:cNvPr>
          <p:cNvSpPr txBox="1"/>
          <p:nvPr/>
        </p:nvSpPr>
        <p:spPr>
          <a:xfrm>
            <a:off x="12725400" y="5295900"/>
            <a:ext cx="37158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cs"/>
              </a:rPr>
              <a:t>Fine-Tuning Model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추론 결과</a:t>
            </a: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9105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20EDD-1D55-448B-1D75-F486CB7C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A359939-CA7E-4D6C-8984-3307C4502A83}"/>
              </a:ext>
            </a:extLst>
          </p:cNvPr>
          <p:cNvPicPr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486400" cy="10287000"/>
          </a:xfrm>
          <a:prstGeom prst="rect">
            <a:avLst/>
          </a:prstGeom>
          <a:solidFill>
            <a:srgbClr val="FF9033"/>
          </a:solidFill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FC7C6C29-E1DF-94E3-293B-7B3B0B47C8D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AF143E04-7AA0-9021-A9E9-AF995B12E0B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B292F52-4925-5F6D-D2CE-8F2F2890DA35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69EC0-8A26-2DC5-01EF-EBF5A4A3A386}"/>
              </a:ext>
            </a:extLst>
          </p:cNvPr>
          <p:cNvSpPr txBox="1"/>
          <p:nvPr/>
        </p:nvSpPr>
        <p:spPr>
          <a:xfrm>
            <a:off x="9448800" y="7886700"/>
            <a:ext cx="50673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전송 형식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0827E7-2D25-FEFF-02E6-4B1945113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2834714"/>
            <a:ext cx="5877411" cy="3179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B65868-5BE2-A338-C904-AD30F5117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9200" y="2834714"/>
            <a:ext cx="4810611" cy="3207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6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677B1-C840-09AF-ECAF-8D4A9F1A8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ADE13FB7-68C6-2ADE-0B9A-3E36E564093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CB00159-BDDA-9E38-BBC7-0048637AE0A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5F0F9-3833-C851-2BE8-3C0342756BA9}"/>
              </a:ext>
            </a:extLst>
          </p:cNvPr>
          <p:cNvSpPr txBox="1"/>
          <p:nvPr/>
        </p:nvSpPr>
        <p:spPr>
          <a:xfrm>
            <a:off x="12778731" y="7101327"/>
            <a:ext cx="170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Prompt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3DB898DF-33B1-5775-7BC8-F0DE93C6650A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| </a:t>
            </a:r>
            <a:r>
              <a:rPr lang="en-US" altLang="ko-KR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C4488-EAD1-F792-FFB4-22ACBC7C01F9}"/>
              </a:ext>
            </a:extLst>
          </p:cNvPr>
          <p:cNvSpPr txBox="1"/>
          <p:nvPr/>
        </p:nvSpPr>
        <p:spPr>
          <a:xfrm>
            <a:off x="3390900" y="7101327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Standard Prompt</a:t>
            </a:r>
            <a:endParaRPr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40C98-AC16-E0CC-5122-910C20274A51}"/>
              </a:ext>
            </a:extLst>
          </p:cNvPr>
          <p:cNvSpPr txBox="1"/>
          <p:nvPr/>
        </p:nvSpPr>
        <p:spPr>
          <a:xfrm>
            <a:off x="8681128" y="5020186"/>
            <a:ext cx="64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vs</a:t>
            </a:r>
            <a:endParaRPr lang="ko-Kore-KR" altLang="en-US" sz="2800" dirty="0">
              <a:solidFill>
                <a:srgbClr val="FF913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29F5C2-E9EA-ACFF-0937-5D891D72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18" y="4109715"/>
            <a:ext cx="7747003" cy="2067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E47C55-770A-2973-5F00-C069BE788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43959"/>
            <a:ext cx="7429939" cy="1275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929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7100"/>
            <a:ext cx="18326100" cy="7086600"/>
          </a:xfrm>
          <a:prstGeom prst="rect">
            <a:avLst/>
          </a:prstGeom>
        </p:spPr>
      </p:pic>
      <p:sp>
        <p:nvSpPr>
          <p:cNvPr id="87" name="TextBox 23">
            <a:extLst>
              <a:ext uri="{FF2B5EF4-FFF2-40B4-BE49-F238E27FC236}">
                <a16:creationId xmlns:a16="http://schemas.microsoft.com/office/drawing/2014/main" id="{D835DF79-A8A7-FE94-3C38-0258BF488A63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팀 소개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8" name="TextBox 24">
            <a:extLst>
              <a:ext uri="{FF2B5EF4-FFF2-40B4-BE49-F238E27FC236}">
                <a16:creationId xmlns:a16="http://schemas.microsoft.com/office/drawing/2014/main" id="{B1C67BB7-0521-89B2-2940-7EBB4521DE1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00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5C21AC-9E3B-EBEB-5BAF-FD59270D9877}"/>
              </a:ext>
            </a:extLst>
          </p:cNvPr>
          <p:cNvGrpSpPr/>
          <p:nvPr/>
        </p:nvGrpSpPr>
        <p:grpSpPr>
          <a:xfrm>
            <a:off x="7517946" y="1157893"/>
            <a:ext cx="3311933" cy="3294857"/>
            <a:chOff x="7496573" y="-4106839"/>
            <a:chExt cx="3311933" cy="3294857"/>
          </a:xfrm>
        </p:grpSpPr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342D5489-C728-EF3F-E638-95732BD91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3650" y="-4106839"/>
              <a:ext cx="3294856" cy="3294856"/>
            </a:xfrm>
            <a:prstGeom prst="rect">
              <a:avLst/>
            </a:prstGeom>
          </p:spPr>
        </p:pic>
        <p:pic>
          <p:nvPicPr>
            <p:cNvPr id="93" name="그림 92" descr="만화 영화, 미소이(가) 표시된 사진&#10;&#10;자동 생성된 설명">
              <a:extLst>
                <a:ext uri="{FF2B5EF4-FFF2-40B4-BE49-F238E27FC236}">
                  <a16:creationId xmlns:a16="http://schemas.microsoft.com/office/drawing/2014/main" id="{6FAF7112-10F3-10D6-628B-AF5397A6C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573" y="-4106838"/>
              <a:ext cx="3294856" cy="3294856"/>
            </a:xfrm>
            <a:prstGeom prst="rect">
              <a:avLst/>
            </a:prstGeom>
          </p:spPr>
        </p:pic>
      </p:grpSp>
      <p:sp>
        <p:nvSpPr>
          <p:cNvPr id="3" name="TextBox 15">
            <a:extLst>
              <a:ext uri="{FF2B5EF4-FFF2-40B4-BE49-F238E27FC236}">
                <a16:creationId xmlns:a16="http://schemas.microsoft.com/office/drawing/2014/main" id="{8A12AD62-2A5F-D6EB-6ED5-ECD229054EC6}"/>
              </a:ext>
            </a:extLst>
          </p:cNvPr>
          <p:cNvSpPr txBox="1"/>
          <p:nvPr/>
        </p:nvSpPr>
        <p:spPr>
          <a:xfrm>
            <a:off x="2131997" y="9689012"/>
            <a:ext cx="3126549" cy="298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AI Core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46CC9E14-EB80-C6E5-46CB-68E224E6F2C8}"/>
              </a:ext>
            </a:extLst>
          </p:cNvPr>
          <p:cNvSpPr txBox="1"/>
          <p:nvPr/>
        </p:nvSpPr>
        <p:spPr>
          <a:xfrm>
            <a:off x="6099203" y="9643293"/>
            <a:ext cx="2457393" cy="3901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48" name="Picture 7">
            <a:extLst>
              <a:ext uri="{FF2B5EF4-FFF2-40B4-BE49-F238E27FC236}">
                <a16:creationId xmlns:a16="http://schemas.microsoft.com/office/drawing/2014/main" id="{2F0DF38E-2FFC-BFC9-DAAE-A3C67841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273" y="5600702"/>
            <a:ext cx="3294856" cy="3294856"/>
          </a:xfrm>
          <a:prstGeom prst="rect">
            <a:avLst/>
          </a:prstGeom>
        </p:spPr>
      </p:pic>
      <p:sp>
        <p:nvSpPr>
          <p:cNvPr id="54" name="TextBox 17">
            <a:extLst>
              <a:ext uri="{FF2B5EF4-FFF2-40B4-BE49-F238E27FC236}">
                <a16:creationId xmlns:a16="http://schemas.microsoft.com/office/drawing/2014/main" id="{4BDE53A8-1BEE-6010-A4A7-5202876EEAF6}"/>
              </a:ext>
            </a:extLst>
          </p:cNvPr>
          <p:cNvSpPr txBox="1"/>
          <p:nvPr/>
        </p:nvSpPr>
        <p:spPr>
          <a:xfrm>
            <a:off x="2651211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박윤서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56" name="Picture 7">
            <a:extLst>
              <a:ext uri="{FF2B5EF4-FFF2-40B4-BE49-F238E27FC236}">
                <a16:creationId xmlns:a16="http://schemas.microsoft.com/office/drawing/2014/main" id="{AB1FC21F-25D7-0388-90A7-76D68FAB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73" y="5600702"/>
            <a:ext cx="3294856" cy="3294856"/>
          </a:xfrm>
          <a:prstGeom prst="rect">
            <a:avLst/>
          </a:prstGeom>
        </p:spPr>
      </p:pic>
      <p:sp>
        <p:nvSpPr>
          <p:cNvPr id="62" name="TextBox 17">
            <a:extLst>
              <a:ext uri="{FF2B5EF4-FFF2-40B4-BE49-F238E27FC236}">
                <a16:creationId xmlns:a16="http://schemas.microsoft.com/office/drawing/2014/main" id="{7610BDD4-9127-1AFF-FC44-49EE14014B18}"/>
              </a:ext>
            </a:extLst>
          </p:cNvPr>
          <p:cNvSpPr txBox="1"/>
          <p:nvPr/>
        </p:nvSpPr>
        <p:spPr>
          <a:xfrm>
            <a:off x="6283411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이근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64" name="Picture 7">
            <a:extLst>
              <a:ext uri="{FF2B5EF4-FFF2-40B4-BE49-F238E27FC236}">
                <a16:creationId xmlns:a16="http://schemas.microsoft.com/office/drawing/2014/main" id="{98DBE612-BEDB-C4EB-E022-5A000BF2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673" y="5600702"/>
            <a:ext cx="3294856" cy="3294856"/>
          </a:xfrm>
          <a:prstGeom prst="rect">
            <a:avLst/>
          </a:prstGeom>
        </p:spPr>
      </p:pic>
      <p:sp>
        <p:nvSpPr>
          <p:cNvPr id="70" name="TextBox 17">
            <a:extLst>
              <a:ext uri="{FF2B5EF4-FFF2-40B4-BE49-F238E27FC236}">
                <a16:creationId xmlns:a16="http://schemas.microsoft.com/office/drawing/2014/main" id="{AB36EE5C-79DC-1DAA-A4B1-7369D248A521}"/>
              </a:ext>
            </a:extLst>
          </p:cNvPr>
          <p:cNvSpPr txBox="1"/>
          <p:nvPr/>
        </p:nvSpPr>
        <p:spPr>
          <a:xfrm>
            <a:off x="9915611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정아람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72" name="Picture 7">
            <a:extLst>
              <a:ext uri="{FF2B5EF4-FFF2-40B4-BE49-F238E27FC236}">
                <a16:creationId xmlns:a16="http://schemas.microsoft.com/office/drawing/2014/main" id="{BDF5B969-B49B-071C-F26F-1FAC3775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872" y="5600702"/>
            <a:ext cx="3294856" cy="3294856"/>
          </a:xfrm>
          <a:prstGeom prst="rect">
            <a:avLst/>
          </a:prstGeom>
        </p:spPr>
      </p:pic>
      <p:sp>
        <p:nvSpPr>
          <p:cNvPr id="78" name="TextBox 17">
            <a:extLst>
              <a:ext uri="{FF2B5EF4-FFF2-40B4-BE49-F238E27FC236}">
                <a16:creationId xmlns:a16="http://schemas.microsoft.com/office/drawing/2014/main" id="{C4F6D36D-4FB9-6D35-C7BF-BE62D6C409D0}"/>
              </a:ext>
            </a:extLst>
          </p:cNvPr>
          <p:cNvSpPr txBox="1"/>
          <p:nvPr/>
        </p:nvSpPr>
        <p:spPr>
          <a:xfrm>
            <a:off x="13547810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정의헌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1" name="그림 90" descr="만화 영화이(가) 표시된 사진&#10;&#10;자동 생성된 설명">
            <a:extLst>
              <a:ext uri="{FF2B5EF4-FFF2-40B4-BE49-F238E27FC236}">
                <a16:creationId xmlns:a16="http://schemas.microsoft.com/office/drawing/2014/main" id="{6DD4CF5A-9AC5-0538-64EC-FB6AC8DF64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72" y="5606573"/>
            <a:ext cx="3294000" cy="3294000"/>
          </a:xfrm>
          <a:prstGeom prst="rect">
            <a:avLst/>
          </a:prstGeom>
        </p:spPr>
      </p:pic>
      <p:pic>
        <p:nvPicPr>
          <p:cNvPr id="95" name="그림 94" descr="만화 영화, 장난감, 착용, 인형이(가) 표시된 사진&#10;&#10;자동 생성된 설명">
            <a:extLst>
              <a:ext uri="{FF2B5EF4-FFF2-40B4-BE49-F238E27FC236}">
                <a16:creationId xmlns:a16="http://schemas.microsoft.com/office/drawing/2014/main" id="{C29B7DB8-7501-7AC6-15A8-0556364AB7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2" y="5600701"/>
            <a:ext cx="3294857" cy="3294857"/>
          </a:xfrm>
          <a:prstGeom prst="rect">
            <a:avLst/>
          </a:prstGeom>
        </p:spPr>
      </p:pic>
      <p:pic>
        <p:nvPicPr>
          <p:cNvPr id="101" name="그림 100" descr="만화 영화, 볼, 미소이(가) 표시된 사진&#10;&#10;자동 생성된 설명">
            <a:extLst>
              <a:ext uri="{FF2B5EF4-FFF2-40B4-BE49-F238E27FC236}">
                <a16:creationId xmlns:a16="http://schemas.microsoft.com/office/drawing/2014/main" id="{3023A39A-B0F7-95C1-2B06-58299F6FBE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815" y="5600700"/>
            <a:ext cx="3294858" cy="32948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18FE5BC-5F76-B4B8-F4BD-5E17DF2EF6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871" y="5600700"/>
            <a:ext cx="3294858" cy="3294858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B7B06293-D364-A41E-608C-D2E0E7948B93}"/>
              </a:ext>
            </a:extLst>
          </p:cNvPr>
          <p:cNvSpPr txBox="1"/>
          <p:nvPr/>
        </p:nvSpPr>
        <p:spPr>
          <a:xfrm>
            <a:off x="9731406" y="9689012"/>
            <a:ext cx="2457393" cy="298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AE64633E-3CC1-37D0-DB0C-EA7DDEE5968E}"/>
              </a:ext>
            </a:extLst>
          </p:cNvPr>
          <p:cNvSpPr txBox="1"/>
          <p:nvPr/>
        </p:nvSpPr>
        <p:spPr>
          <a:xfrm>
            <a:off x="13273509" y="9649384"/>
            <a:ext cx="2637582" cy="298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AI Core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B79CA7-35E5-9675-EE1F-A8CC0AD0A802}"/>
              </a:ext>
            </a:extLst>
          </p:cNvPr>
          <p:cNvGrpSpPr/>
          <p:nvPr/>
        </p:nvGrpSpPr>
        <p:grpSpPr>
          <a:xfrm>
            <a:off x="8091569" y="4664779"/>
            <a:ext cx="2369804" cy="723890"/>
            <a:chOff x="8091569" y="4351019"/>
            <a:chExt cx="2369804" cy="723890"/>
          </a:xfrm>
        </p:grpSpPr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93F4DD56-8302-69EE-F075-B8382256F76C}"/>
                </a:ext>
              </a:extLst>
            </p:cNvPr>
            <p:cNvSpPr txBox="1"/>
            <p:nvPr/>
          </p:nvSpPr>
          <p:spPr>
            <a:xfrm>
              <a:off x="8091569" y="4351019"/>
              <a:ext cx="863177" cy="3973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u="none" strike="noStrike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팀장</a:t>
              </a:r>
              <a:endParaRPr 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A700F488-DDD2-5C96-B0C6-5B74415600B3}"/>
                </a:ext>
              </a:extLst>
            </p:cNvPr>
            <p:cNvSpPr txBox="1"/>
            <p:nvPr/>
          </p:nvSpPr>
          <p:spPr>
            <a:xfrm>
              <a:off x="8372392" y="4351020"/>
              <a:ext cx="2088981" cy="3993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u="none" strike="noStrike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이호준</a:t>
              </a:r>
              <a:endParaRPr lang="ko-KR" sz="32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E7FFF6C7-5F1F-C412-4DAB-A405BA2A31A3}"/>
                </a:ext>
              </a:extLst>
            </p:cNvPr>
            <p:cNvSpPr txBox="1"/>
            <p:nvPr/>
          </p:nvSpPr>
          <p:spPr>
            <a:xfrm>
              <a:off x="8094775" y="4788186"/>
              <a:ext cx="2078742" cy="2867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AI Core</a:t>
              </a:r>
              <a:r>
                <a:rPr lang="ko-KR" altLang="en-US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en-US" altLang="ko-KR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|</a:t>
              </a:r>
              <a:r>
                <a:rPr lang="ko-KR" altLang="en-US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CI/CD</a:t>
              </a:r>
              <a:endParaRPr 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sp>
        <p:nvSpPr>
          <p:cNvPr id="89" name="TextBox 7">
            <a:extLst>
              <a:ext uri="{FF2B5EF4-FFF2-40B4-BE49-F238E27FC236}">
                <a16:creationId xmlns:a16="http://schemas.microsoft.com/office/drawing/2014/main" id="{A135060C-215E-FEEB-7884-F9664D477C2C}"/>
              </a:ext>
            </a:extLst>
          </p:cNvPr>
          <p:cNvSpPr txBox="1"/>
          <p:nvPr/>
        </p:nvSpPr>
        <p:spPr>
          <a:xfrm>
            <a:off x="762000" y="2418443"/>
            <a:ext cx="4457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6600" spc="-600">
                <a:solidFill>
                  <a:srgbClr val="FF9132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Team</a:t>
            </a:r>
            <a:r>
              <a:rPr lang="en-US" altLang="ko-KR" sz="6600" b="1" spc="-60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 ‘  </a:t>
            </a:r>
            <a:r>
              <a:rPr lang="en-US" altLang="ko-KR" sz="6600" b="1" spc="-600">
                <a:solidFill>
                  <a:srgbClr val="FF9132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M Y</a:t>
            </a:r>
            <a:r>
              <a:rPr lang="en-US" altLang="ko-KR" sz="6600" b="1" spc="-60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 ’</a:t>
            </a:r>
            <a:endParaRPr lang="en-US" sz="6600" b="1" u="none" strike="noStrike" spc="-60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86EFA-BA94-925A-E98B-99BE769A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D78C651-C965-551B-E1B6-56B707FD896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D1ECA2E2-B34B-E903-8BE7-D56C979679A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832F896-C57B-D489-A7C4-E1FF30C547FD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| </a:t>
            </a:r>
            <a:r>
              <a:rPr lang="en-US" altLang="ko-KR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36BEC5-3CA9-1B9A-99F9-6F3394166142}"/>
              </a:ext>
            </a:extLst>
          </p:cNvPr>
          <p:cNvGrpSpPr/>
          <p:nvPr/>
        </p:nvGrpSpPr>
        <p:grpSpPr>
          <a:xfrm>
            <a:off x="2678906" y="2294196"/>
            <a:ext cx="7205313" cy="7205313"/>
            <a:chOff x="8481060" y="673100"/>
            <a:chExt cx="7137400" cy="7137400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1C7A609-F93B-48FA-3BB6-435CF538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"/>
            </a:blip>
            <a:stretch>
              <a:fillRect/>
            </a:stretch>
          </p:blipFill>
          <p:spPr>
            <a:xfrm>
              <a:off x="848106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B9C3E632-87A1-81CD-1350-7431C5DE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9458960" y="1638300"/>
              <a:ext cx="5207000" cy="5207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BC2669-D6CD-5A91-50B8-C5EC1BD51749}"/>
              </a:ext>
            </a:extLst>
          </p:cNvPr>
          <p:cNvGrpSpPr/>
          <p:nvPr/>
        </p:nvGrpSpPr>
        <p:grpSpPr>
          <a:xfrm>
            <a:off x="2678906" y="5276709"/>
            <a:ext cx="3039897" cy="1126867"/>
            <a:chOff x="1422795" y="1250027"/>
            <a:chExt cx="3039897" cy="1126867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14350FD4-EA66-D2FD-353F-8358D897E527}"/>
                </a:ext>
              </a:extLst>
            </p:cNvPr>
            <p:cNvSpPr/>
            <p:nvPr/>
          </p:nvSpPr>
          <p:spPr>
            <a:xfrm>
              <a:off x="1422795" y="1250027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CEAE445B-C0FC-2CA6-C92B-24D97C0D0A62}"/>
                </a:ext>
              </a:extLst>
            </p:cNvPr>
            <p:cNvSpPr txBox="1"/>
            <p:nvPr/>
          </p:nvSpPr>
          <p:spPr>
            <a:xfrm>
              <a:off x="1582688" y="1612279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CoT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Prompt</a:t>
              </a:r>
              <a:endParaRPr lang="ko-KR" altLang="en-US" sz="24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0C8DEDD7-B4B1-D130-1148-B12AC82B6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023" y="5638961"/>
            <a:ext cx="485087" cy="4850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07094A-BE76-A700-9195-BCDF987FBE55}"/>
              </a:ext>
            </a:extLst>
          </p:cNvPr>
          <p:cNvGrpSpPr/>
          <p:nvPr/>
        </p:nvGrpSpPr>
        <p:grpSpPr>
          <a:xfrm>
            <a:off x="6808330" y="5276709"/>
            <a:ext cx="3039897" cy="1126867"/>
            <a:chOff x="1422795" y="3572603"/>
            <a:chExt cx="3039897" cy="1126867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64CE17ED-D367-6353-CADA-F8C02E180124}"/>
                </a:ext>
              </a:extLst>
            </p:cNvPr>
            <p:cNvSpPr/>
            <p:nvPr/>
          </p:nvSpPr>
          <p:spPr>
            <a:xfrm>
              <a:off x="1422795" y="3572603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32C9ED43-A4EB-3B3B-D38E-6F09474B917D}"/>
                </a:ext>
              </a:extLst>
            </p:cNvPr>
            <p:cNvSpPr txBox="1"/>
            <p:nvPr/>
          </p:nvSpPr>
          <p:spPr>
            <a:xfrm>
              <a:off x="1582688" y="3934855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LLM </a:t>
              </a: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모델</a:t>
              </a:r>
              <a:endPara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C2E72FE4-5CB1-FD38-941A-5FAFFB311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667" y="5638961"/>
            <a:ext cx="485087" cy="485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5DF547-C502-C2BD-F71B-347528372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2" y="1526540"/>
            <a:ext cx="4495800" cy="8166100"/>
          </a:xfrm>
          <a:prstGeom prst="round2DiagRect">
            <a:avLst>
              <a:gd name="adj1" fmla="val 2656"/>
              <a:gd name="adj2" fmla="val 0"/>
            </a:avLst>
          </a:prstGeom>
          <a:ln w="57150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889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254159-3F7A-AC3C-A95C-60A9EB5A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A1BA5D11-7036-AA6F-56B7-D446C91F1E4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C8D101DB-2657-7092-FDED-5A020D03A60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83733-035E-C193-5882-E9AD8334F657}"/>
              </a:ext>
            </a:extLst>
          </p:cNvPr>
          <p:cNvSpPr txBox="1"/>
          <p:nvPr/>
        </p:nvSpPr>
        <p:spPr>
          <a:xfrm>
            <a:off x="12185520" y="1524552"/>
            <a:ext cx="2835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-US" altLang="ko-KR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Prompt</a:t>
            </a:r>
            <a:r>
              <a:rPr lang="ko-KR" altLang="en-US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실행 결과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8E3E0F0-2EBA-2FE7-E269-DEE7277F65DA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| </a:t>
            </a:r>
            <a:r>
              <a:rPr lang="en-US" altLang="ko-KR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B17676-1D72-08A2-F013-A39D14E9A33D}"/>
              </a:ext>
            </a:extLst>
          </p:cNvPr>
          <p:cNvSpPr txBox="1"/>
          <p:nvPr/>
        </p:nvSpPr>
        <p:spPr>
          <a:xfrm>
            <a:off x="8939556" y="5753100"/>
            <a:ext cx="64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vs</a:t>
            </a:r>
            <a:endParaRPr lang="ko-Kore-KR" altLang="en-US" sz="2800" dirty="0">
              <a:solidFill>
                <a:srgbClr val="FF913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4F55A-4AD8-A4E0-4AA3-EE2F1C07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90900"/>
            <a:ext cx="7639974" cy="5256563"/>
          </a:xfrm>
          <a:prstGeom prst="roundRect">
            <a:avLst>
              <a:gd name="adj" fmla="val 4056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8800E2-BBD4-95C5-ED0E-E7DB1C696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054" y="2278957"/>
            <a:ext cx="6720022" cy="7409013"/>
          </a:xfrm>
          <a:prstGeom prst="roundRect">
            <a:avLst>
              <a:gd name="adj" fmla="val 3352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F9A3C2-FEF5-A1F2-0C86-4FB8B82704A1}"/>
              </a:ext>
            </a:extLst>
          </p:cNvPr>
          <p:cNvSpPr txBox="1"/>
          <p:nvPr/>
        </p:nvSpPr>
        <p:spPr>
          <a:xfrm>
            <a:off x="2756549" y="2695545"/>
            <a:ext cx="3650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Standard Prompt</a:t>
            </a:r>
            <a:r>
              <a:rPr lang="ko-KR" altLang="en-US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실행 결과</a:t>
            </a:r>
            <a:r>
              <a:rPr lang="en-US" altLang="ko-KR" sz="2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633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AB513-1D03-4045-8295-3F9DD2AE4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422010B3-7C3A-B3D8-9AB6-6884B97109C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0A919D5-5E39-813B-5765-0AF576395E7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441DBD32-C0FB-2430-D572-009E64FC084F}"/>
              </a:ext>
            </a:extLst>
          </p:cNvPr>
          <p:cNvSpPr txBox="1"/>
          <p:nvPr/>
        </p:nvSpPr>
        <p:spPr>
          <a:xfrm>
            <a:off x="762000" y="1054100"/>
            <a:ext cx="7848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| </a:t>
            </a:r>
            <a:r>
              <a:rPr lang="en-US" altLang="ko-KR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EF5FCF-2C88-9835-6A1D-1558D8A3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86635"/>
            <a:ext cx="10219695" cy="7031499"/>
          </a:xfrm>
          <a:prstGeom prst="round2DiagRect">
            <a:avLst>
              <a:gd name="adj1" fmla="val 3085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FC1789-01A0-9A83-5A51-B417AB18F20A}"/>
              </a:ext>
            </a:extLst>
          </p:cNvPr>
          <p:cNvSpPr txBox="1"/>
          <p:nvPr/>
        </p:nvSpPr>
        <p:spPr>
          <a:xfrm>
            <a:off x="12573000" y="55245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Standard Prompt</a:t>
            </a:r>
            <a:r>
              <a:rPr lang="ko-KR" altLang="en-US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629468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54FD68-AA2F-2F56-2423-3388AF62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B75CF3CA-3B2D-05EB-6052-C80E4840587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0EF64E7-352E-CFEA-84BC-9DC98BE3154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43699-B361-6710-A702-DEC6F64238D1}"/>
              </a:ext>
            </a:extLst>
          </p:cNvPr>
          <p:cNvSpPr txBox="1"/>
          <p:nvPr/>
        </p:nvSpPr>
        <p:spPr>
          <a:xfrm>
            <a:off x="11432975" y="2476500"/>
            <a:ext cx="2835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-US" altLang="ko-KR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Prompt</a:t>
            </a:r>
            <a:r>
              <a:rPr lang="ko-KR" altLang="en-US" sz="2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실행 결과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4A5AA5BA-541D-5C28-8819-8F77D54386C5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| </a:t>
            </a:r>
            <a:r>
              <a:rPr lang="en-US" altLang="ko-KR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1A1EC5-D5D7-9F29-933D-9081EB2F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98816"/>
            <a:ext cx="7220183" cy="7578632"/>
          </a:xfrm>
          <a:prstGeom prst="round2DiagRect">
            <a:avLst>
              <a:gd name="adj1" fmla="val 2595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4E77CE-11F7-9232-9E66-A5697422F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3344777"/>
            <a:ext cx="8327440" cy="6425051"/>
          </a:xfrm>
          <a:prstGeom prst="round2DiagRect">
            <a:avLst>
              <a:gd name="adj1" fmla="val 2435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585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860F8-5B2B-395D-2F90-9A92A56B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57D517-A596-1DA9-5AA3-D4727E74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745" y="2966456"/>
            <a:ext cx="8189888" cy="3675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DB3C88-3F63-F077-4C80-290B99D3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43" y="3558822"/>
            <a:ext cx="7658100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25CE15E6-CDF0-8300-7E56-48D68F893B7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C134A03-0D8D-ED34-0CE0-2E414042581D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D0403-55F3-C6A4-8E97-55B95F712576}"/>
              </a:ext>
            </a:extLst>
          </p:cNvPr>
          <p:cNvSpPr txBox="1"/>
          <p:nvPr/>
        </p:nvSpPr>
        <p:spPr>
          <a:xfrm>
            <a:off x="3774072" y="8275073"/>
            <a:ext cx="144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 전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1D5F4755-6471-224F-4131-DBB31679EAAF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A9BD6-2C58-8FCF-0C48-5533252E9ED7}"/>
              </a:ext>
            </a:extLst>
          </p:cNvPr>
          <p:cNvSpPr txBox="1"/>
          <p:nvPr/>
        </p:nvSpPr>
        <p:spPr>
          <a:xfrm>
            <a:off x="12877800" y="8275073"/>
            <a:ext cx="141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 후</a:t>
            </a:r>
          </a:p>
        </p:txBody>
      </p:sp>
      <p:sp>
        <p:nvSpPr>
          <p:cNvPr id="23" name="위로 굽은 화살표[B] 22">
            <a:extLst>
              <a:ext uri="{FF2B5EF4-FFF2-40B4-BE49-F238E27FC236}">
                <a16:creationId xmlns:a16="http://schemas.microsoft.com/office/drawing/2014/main" id="{BBEE59AD-8492-9EBB-398D-B5293EE48BA9}"/>
              </a:ext>
            </a:extLst>
          </p:cNvPr>
          <p:cNvSpPr/>
          <p:nvPr/>
        </p:nvSpPr>
        <p:spPr>
          <a:xfrm rot="5400000">
            <a:off x="3564359" y="8277032"/>
            <a:ext cx="239246" cy="241438"/>
          </a:xfrm>
          <a:prstGeom prst="bentUpArrow">
            <a:avLst>
              <a:gd name="adj1" fmla="val 17338"/>
              <a:gd name="adj2" fmla="val 23665"/>
              <a:gd name="adj3" fmla="val 50000"/>
            </a:avLst>
          </a:prstGeom>
          <a:solidFill>
            <a:srgbClr val="FF9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위로 굽은 화살표[B] 25">
            <a:extLst>
              <a:ext uri="{FF2B5EF4-FFF2-40B4-BE49-F238E27FC236}">
                <a16:creationId xmlns:a16="http://schemas.microsoft.com/office/drawing/2014/main" id="{E82F2A9D-43E9-7E66-623E-2BF072D9D763}"/>
              </a:ext>
            </a:extLst>
          </p:cNvPr>
          <p:cNvSpPr/>
          <p:nvPr/>
        </p:nvSpPr>
        <p:spPr>
          <a:xfrm rot="5400000">
            <a:off x="12668087" y="8273977"/>
            <a:ext cx="239246" cy="241438"/>
          </a:xfrm>
          <a:prstGeom prst="bentUpArrow">
            <a:avLst>
              <a:gd name="adj1" fmla="val 17338"/>
              <a:gd name="adj2" fmla="val 23665"/>
              <a:gd name="adj3" fmla="val 50000"/>
            </a:avLst>
          </a:prstGeom>
          <a:solidFill>
            <a:srgbClr val="FF9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7449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A7669-2490-E6C3-43BA-4B8D55C1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E4021CB-9EC7-9FCA-0271-75CA2D301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7" r="2327"/>
          <a:stretch/>
        </p:blipFill>
        <p:spPr bwMode="auto">
          <a:xfrm>
            <a:off x="0" y="0"/>
            <a:ext cx="5056354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7ADAEFB-2A65-AD57-E197-754A807D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354" y="0"/>
            <a:ext cx="13269745" cy="10287000"/>
          </a:xfrm>
          <a:prstGeom prst="rect">
            <a:avLst/>
          </a:prstGeom>
        </p:spPr>
      </p:pic>
      <p:sp>
        <p:nvSpPr>
          <p:cNvPr id="11" name="TextBox 24">
            <a:extLst>
              <a:ext uri="{FF2B5EF4-FFF2-40B4-BE49-F238E27FC236}">
                <a16:creationId xmlns:a16="http://schemas.microsoft.com/office/drawing/2014/main" id="{FE220E53-2151-84AC-01B6-D903E6D184E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4400701B-3D12-31FF-5C29-19F6DCE5637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9DA8AB-3D2E-0EF7-0C78-7DA01EC0D6E2}"/>
              </a:ext>
            </a:extLst>
          </p:cNvPr>
          <p:cNvSpPr/>
          <p:nvPr/>
        </p:nvSpPr>
        <p:spPr>
          <a:xfrm>
            <a:off x="5571860" y="4229100"/>
            <a:ext cx="6162940" cy="17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9BA7FA4F-3927-8FA8-21A1-481DB4C5C8AC}"/>
              </a:ext>
            </a:extLst>
          </p:cNvPr>
          <p:cNvSpPr txBox="1"/>
          <p:nvPr/>
        </p:nvSpPr>
        <p:spPr>
          <a:xfrm>
            <a:off x="476250" y="8241586"/>
            <a:ext cx="2952750" cy="10645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ko-Kore-KR" altLang="en-US" sz="2000">
              <a:solidFill>
                <a:schemeClr val="bg1"/>
              </a:solidFill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34E32AB-F82C-89D1-6055-37F2F2B8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3" t="634" r="1242" b="738"/>
          <a:stretch/>
        </p:blipFill>
        <p:spPr>
          <a:xfrm>
            <a:off x="12234326" y="619294"/>
            <a:ext cx="4928112" cy="9247996"/>
          </a:xfrm>
          <a:prstGeom prst="round2DiagRect">
            <a:avLst>
              <a:gd name="adj1" fmla="val 4621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D0F257-3DAE-FCFC-D8BA-044DC872F1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199"/>
          <a:stretch/>
        </p:blipFill>
        <p:spPr>
          <a:xfrm>
            <a:off x="5769923" y="619294"/>
            <a:ext cx="5797527" cy="9247996"/>
          </a:xfrm>
          <a:prstGeom prst="round2DiagRect">
            <a:avLst>
              <a:gd name="adj1" fmla="val 3291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22">
            <a:extLst>
              <a:ext uri="{FF2B5EF4-FFF2-40B4-BE49-F238E27FC236}">
                <a16:creationId xmlns:a16="http://schemas.microsoft.com/office/drawing/2014/main" id="{1C068A37-1DD0-00BE-F674-6D3DBFBF2292}"/>
              </a:ext>
            </a:extLst>
          </p:cNvPr>
          <p:cNvSpPr txBox="1"/>
          <p:nvPr/>
        </p:nvSpPr>
        <p:spPr>
          <a:xfrm>
            <a:off x="761999" y="7708900"/>
            <a:ext cx="338057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초기 </a:t>
            </a:r>
            <a:r>
              <a:rPr lang="ko-KR" altLang="en-US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성장 전략 출력 포맷입니다</a:t>
            </a:r>
            <a:r>
              <a:rPr lang="en-US" altLang="ko-KR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614791B7-E721-799A-7440-598B5A396843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초기 출력 포맷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1592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41A93-F037-2C7D-D244-E93A7CF59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433B8799-40E7-F14F-292C-03A602DDE8B1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최종 출력 포맷 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450C4D7D-F353-766B-80CE-9D9362F9AA08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062B19D0-70F3-8403-9973-144E3D8DA07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AB9716-EE3E-D6D8-3C50-5A65F3EC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" t="25222" r="1213" b="27754"/>
          <a:stretch/>
        </p:blipFill>
        <p:spPr>
          <a:xfrm>
            <a:off x="-14386" y="3086100"/>
            <a:ext cx="18327786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6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71718-70DD-394A-B02D-D2E960258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>
            <a:extLst>
              <a:ext uri="{FF2B5EF4-FFF2-40B4-BE49-F238E27FC236}">
                <a16:creationId xmlns:a16="http://schemas.microsoft.com/office/drawing/2014/main" id="{78738C19-BF39-88BB-C217-94DEEFB2176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B16CAC82-DF6A-E9E7-0360-15764437A79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9B188F-7A3D-6EDA-75F6-21C248D8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24" r="1666" b="8571"/>
          <a:stretch/>
        </p:blipFill>
        <p:spPr>
          <a:xfrm>
            <a:off x="-36521" y="2656113"/>
            <a:ext cx="18368167" cy="76351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C344FE-6BAD-46F0-9C7D-ADD96814F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24" r="1666" b="8571"/>
          <a:stretch/>
        </p:blipFill>
        <p:spPr>
          <a:xfrm>
            <a:off x="-53454" y="2757713"/>
            <a:ext cx="18368167" cy="7635120"/>
          </a:xfrm>
          <a:prstGeom prst="rect">
            <a:avLst/>
          </a:prstGeom>
        </p:spPr>
      </p:pic>
      <p:sp>
        <p:nvSpPr>
          <p:cNvPr id="6" name="TextBox 23">
            <a:extLst>
              <a:ext uri="{FF2B5EF4-FFF2-40B4-BE49-F238E27FC236}">
                <a16:creationId xmlns:a16="http://schemas.microsoft.com/office/drawing/2014/main" id="{1A637983-83EE-51D5-C7C2-9C127B83E942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최종 출력 포맷 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657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F1DD5-7BAD-0F8D-4E37-AA848CED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>
            <a:extLst>
              <a:ext uri="{FF2B5EF4-FFF2-40B4-BE49-F238E27FC236}">
                <a16:creationId xmlns:a16="http://schemas.microsoft.com/office/drawing/2014/main" id="{32D94733-D405-64A2-BBCB-508DC20679C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F65DFB99-FADC-EEA3-499E-246C46D3561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716830-54B3-E83B-B827-13329792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150" r="1652" b="18521"/>
          <a:stretch/>
        </p:blipFill>
        <p:spPr>
          <a:xfrm>
            <a:off x="-33868" y="2552700"/>
            <a:ext cx="18374521" cy="6129867"/>
          </a:xfrm>
          <a:prstGeom prst="rect">
            <a:avLst/>
          </a:prstGeom>
        </p:spPr>
      </p:pic>
      <p:sp>
        <p:nvSpPr>
          <p:cNvPr id="4" name="TextBox 23">
            <a:extLst>
              <a:ext uri="{FF2B5EF4-FFF2-40B4-BE49-F238E27FC236}">
                <a16:creationId xmlns:a16="http://schemas.microsoft.com/office/drawing/2014/main" id="{FB65BCFA-B64C-06A7-5FEB-E5B20C12AEAC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최종 출력 포맷 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773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BDDE9-7D0E-600E-A358-2B9E6425C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>
            <a:extLst>
              <a:ext uri="{FF2B5EF4-FFF2-40B4-BE49-F238E27FC236}">
                <a16:creationId xmlns:a16="http://schemas.microsoft.com/office/drawing/2014/main" id="{10B2B96B-92EF-47BF-85E6-6220F2678EE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3435389-2477-A871-109F-1B9DDE1150B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A45935-53D8-8A15-853B-149F7E3D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24" r="1250" b="16666"/>
          <a:stretch/>
        </p:blipFill>
        <p:spPr>
          <a:xfrm>
            <a:off x="-33866" y="2582333"/>
            <a:ext cx="18383708" cy="6650567"/>
          </a:xfrm>
          <a:prstGeom prst="rect">
            <a:avLst/>
          </a:prstGeom>
        </p:spPr>
      </p:pic>
      <p:sp>
        <p:nvSpPr>
          <p:cNvPr id="4" name="TextBox 23">
            <a:extLst>
              <a:ext uri="{FF2B5EF4-FFF2-40B4-BE49-F238E27FC236}">
                <a16:creationId xmlns:a16="http://schemas.microsoft.com/office/drawing/2014/main" id="{4AFCC2B5-A975-2001-C598-799736FC310A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최종 출력 포맷 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21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00586-E8FC-1E2A-7184-30EE3E4B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6AA2A96-7585-36EF-FF62-07B377CDD545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FCF7EA-BAB8-76E2-9DD7-D5DA445AE38E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6F801F-6281-4C30-0AF3-E2AC8AA71E4D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u="none" strike="noStrike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프로젝트 개요</a:t>
              </a:r>
              <a:endPara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06C826-5098-9589-5FC9-B21248E821E8}"/>
                </a:ext>
              </a:extLst>
            </p:cNvPr>
            <p:cNvSpPr txBox="1"/>
            <p:nvPr/>
          </p:nvSpPr>
          <p:spPr>
            <a:xfrm>
              <a:off x="48006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01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BF6638D8-F285-C025-F8FA-6D4B2E8D1B1C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60973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E76D4-E400-5649-C463-17A4FF5CE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4">
            <a:extLst>
              <a:ext uri="{FF2B5EF4-FFF2-40B4-BE49-F238E27FC236}">
                <a16:creationId xmlns:a16="http://schemas.microsoft.com/office/drawing/2014/main" id="{A3D1AA5E-B0EC-5F11-4D63-90D207A4E2F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17865A0-0B48-6AD7-6B7C-2D1CC9EA1E9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65A6C5-7CC4-6D3F-8F42-73484429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23" r="1203"/>
          <a:stretch/>
        </p:blipFill>
        <p:spPr>
          <a:xfrm>
            <a:off x="-50800" y="2026557"/>
            <a:ext cx="18392444" cy="8395909"/>
          </a:xfrm>
          <a:prstGeom prst="rect">
            <a:avLst/>
          </a:prstGeom>
        </p:spPr>
      </p:pic>
      <p:sp>
        <p:nvSpPr>
          <p:cNvPr id="5" name="TextBox 23">
            <a:extLst>
              <a:ext uri="{FF2B5EF4-FFF2-40B4-BE49-F238E27FC236}">
                <a16:creationId xmlns:a16="http://schemas.microsoft.com/office/drawing/2014/main" id="{604D7185-39A2-4D68-6645-8BADCBF473F6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최종 출력 포맷 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4256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375855-5C91-A877-8374-79B9D6583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AAE364-DBF6-3D4A-861F-4EC87A466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8" y="0"/>
            <a:ext cx="16856742" cy="10287000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E8788D37-1959-EAE2-EAB9-43CF4A8C283F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시스템 아키텍처</a:t>
            </a:r>
            <a:endParaRPr lang="ko-KR" altLang="en-US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76074C81-9928-7824-C992-18BBDCBCDA5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BBF1CE2-7229-2B8C-F592-A7AC9D46788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12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F49AE-DAA8-4C61-1713-B924AFDD2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CFB31A1A-8D9A-AA13-89A4-1FD884034B6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화면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설계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89229C37-7F16-2A9A-288C-26D133F4437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C7B7032D-3567-E47B-78CF-CD5AF2E7CB4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27EF8-27C6-3985-C24D-9E714DE2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49"/>
          <a:stretch/>
        </p:blipFill>
        <p:spPr>
          <a:xfrm>
            <a:off x="5247468" y="266700"/>
            <a:ext cx="11658600" cy="100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28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5DA09-C85C-5036-625D-0F929867A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D12EBFE1-9351-B081-4A82-2F36341BB9F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키워드 분석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53AC45C-4CE3-A96C-F0FF-788BAC78057F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F7C48A3E-3FAF-4663-51F6-08BE80CA92BC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D179A0-2ADD-BF28-4166-0AA751B6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9256"/>
            <a:ext cx="16611600" cy="82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91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65B2A0-5C43-3B4F-0513-15E1E702B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8FE80429-BC9F-4F9F-119D-CA40DA74AE5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키워드 분석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B305596C-5713-5578-DA98-7D5D82D8F64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4A0004F8-843E-F17B-C0A0-7D20CEDBBF0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8F5602-53E4-9C87-5AC0-D09D561D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039257"/>
            <a:ext cx="15011400" cy="8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04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BC3D2-C58F-62E6-80D4-AD20D024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5A6A9E-63C2-5288-6B28-1992285231CE}"/>
              </a:ext>
            </a:extLst>
          </p:cNvPr>
          <p:cNvSpPr txBox="1"/>
          <p:nvPr/>
        </p:nvSpPr>
        <p:spPr>
          <a:xfrm>
            <a:off x="4572000" y="9722757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커뮤니티 시스템 구축을 통한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유저 소통 강화</a:t>
            </a:r>
            <a:endParaRPr kumimoji="0" lang="ko-Kore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AA90D4-69A1-B6F9-629D-6BCA905B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3" b="1665"/>
          <a:stretch/>
        </p:blipFill>
        <p:spPr>
          <a:xfrm>
            <a:off x="1524000" y="2039256"/>
            <a:ext cx="15299650" cy="7447643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11107724-2A51-E439-BC7E-00F71578BAFF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커뮤니티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6EAA4659-94D7-0DF1-2F3F-576385526E1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CCE979B8-ED95-2C6D-4306-0C4703564ACC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264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A4355B-CB92-13F3-93AA-88C44654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164D31-5780-DA30-163D-9652E843B67D}"/>
              </a:ext>
            </a:extLst>
          </p:cNvPr>
          <p:cNvSpPr txBox="1"/>
          <p:nvPr/>
        </p:nvSpPr>
        <p:spPr>
          <a:xfrm>
            <a:off x="6858000" y="920326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게시글 및 댓글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답글 기능</a:t>
            </a:r>
            <a:endParaRPr kumimoji="0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D02238-DC2F-DE01-62C9-9DA8F296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3" t="8181" r="4829"/>
          <a:stretch/>
        </p:blipFill>
        <p:spPr>
          <a:xfrm>
            <a:off x="821266" y="2277533"/>
            <a:ext cx="8195732" cy="59449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01F518-F494-3B07-8D09-ED3E088F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838"/>
          <a:stretch/>
        </p:blipFill>
        <p:spPr>
          <a:xfrm>
            <a:off x="9372601" y="2247900"/>
            <a:ext cx="8432797" cy="6084490"/>
          </a:xfrm>
          <a:prstGeom prst="rect">
            <a:avLst/>
          </a:prstGeom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FFAF43E6-C175-287B-8A07-9CBE807CADCA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커뮤니티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0F512BD0-D1E7-22BC-2305-6B7FD46DF18E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25B4AF0A-2AD3-BBBC-A79B-6494841A277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0073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473FCD-4B9C-C7EA-B5DA-0C5A9C40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BFBAC-05D3-D154-94A8-F7D0A07100CB}"/>
              </a:ext>
            </a:extLst>
          </p:cNvPr>
          <p:cNvSpPr txBox="1"/>
          <p:nvPr/>
        </p:nvSpPr>
        <p:spPr>
          <a:xfrm>
            <a:off x="12649200" y="4789557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동시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100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명 접속 가능한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실시간 오픈 채팅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기능</a:t>
            </a:r>
            <a:endParaRPr kumimoji="0" lang="ko-Kore-KR" altLang="en-US" sz="20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7E59B2-60F5-9445-15CC-A2572F2F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60" t="815" r="6931" b="8915"/>
          <a:stretch/>
        </p:blipFill>
        <p:spPr>
          <a:xfrm>
            <a:off x="6379822" y="558800"/>
            <a:ext cx="5528355" cy="9717428"/>
          </a:xfrm>
          <a:prstGeom prst="rect">
            <a:avLst/>
          </a:prstGeom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72AC0368-B3F1-C933-6835-669F6BBA8453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커뮤니티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D4637BC0-2CB0-4803-095A-6A37EE4ACCBF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EF7C4337-DB19-A117-6065-382E99DB2E7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22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456F91-16BB-D738-8AD9-CCD7F3B06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B9B5BC-DABC-48E7-B22B-514155F1765F}"/>
              </a:ext>
            </a:extLst>
          </p:cNvPr>
          <p:cNvSpPr txBox="1"/>
          <p:nvPr/>
        </p:nvSpPr>
        <p:spPr>
          <a:xfrm>
            <a:off x="6286500" y="9410882"/>
            <a:ext cx="5715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성장 블로그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및 </a:t>
            </a: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팔로잉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시스템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구축</a:t>
            </a:r>
            <a:endParaRPr kumimoji="0" lang="ko-Kore-KR" altLang="en-US" sz="20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CE4751-C667-44A5-19F3-C4ADB465B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5" t="404" r="19231"/>
          <a:stretch/>
        </p:blipFill>
        <p:spPr bwMode="auto">
          <a:xfrm>
            <a:off x="762000" y="2161347"/>
            <a:ext cx="7696200" cy="663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D95D66-ECBB-A9FF-7C9B-B43CAFB75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567" r="20962"/>
          <a:stretch/>
        </p:blipFill>
        <p:spPr bwMode="auto">
          <a:xfrm>
            <a:off x="9240571" y="2161347"/>
            <a:ext cx="8514029" cy="663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C5F3FAB8-142B-B7BA-7739-BD807C1FB919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성장 블로그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A163F122-E13E-E217-3CCE-5D4666F4C1CF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891473AE-331C-7D9B-63E0-E658895BCABD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2039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7544B4-2D8B-988C-9402-07786F21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17DD9-8773-16DC-2386-8C83E61D9F96}"/>
              </a:ext>
            </a:extLst>
          </p:cNvPr>
          <p:cNvSpPr txBox="1"/>
          <p:nvPr/>
        </p:nvSpPr>
        <p:spPr>
          <a:xfrm>
            <a:off x="6858000" y="968512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다른 유저 성장 블로그 열람 가능</a:t>
            </a:r>
            <a:endParaRPr kumimoji="0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E78E545A-5AE1-DEF6-7890-4AC464CF37B6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성장 블로그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0CB69A7C-C9C3-6848-F53B-3A796B70B3F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0D233B83-2B49-428E-514D-57B228DD025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27C8B-EB1A-B6C9-E3C9-EC4294B5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707"/>
          <a:stretch/>
        </p:blipFill>
        <p:spPr>
          <a:xfrm>
            <a:off x="1828800" y="2007783"/>
            <a:ext cx="15011400" cy="74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6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29800" y="6045200"/>
            <a:ext cx="3848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100" y="4279900"/>
            <a:ext cx="54864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8178800" y="673100"/>
            <a:ext cx="7137400" cy="7137400"/>
          </a:xfrm>
          <a:prstGeom prst="rect">
            <a:avLst/>
          </a:prstGeom>
          <a:effectLst>
            <a:outerShdw blurRad="507750" dist="659098" dir="2700000">
              <a:srgbClr val="FF9033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9156700" y="1638300"/>
            <a:ext cx="5207000" cy="520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8039100" y="7988300"/>
            <a:ext cx="7429500" cy="1409700"/>
          </a:xfrm>
          <a:prstGeom prst="rect">
            <a:avLst/>
          </a:prstGeom>
          <a:effectLst>
            <a:outerShdw blurRad="19665" dist="54045" dir="2580000">
              <a:srgbClr val="000000">
                <a:alpha val="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6500" y="2768600"/>
            <a:ext cx="30480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2768600"/>
            <a:ext cx="30480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2768600"/>
            <a:ext cx="3048000" cy="304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01000" y="8407400"/>
            <a:ext cx="7505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최종 성장 전략 로드맵 데이터 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501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9033"/>
                </a:solidFill>
                <a:latin typeface="Pretendard Black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712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9033"/>
                </a:solidFill>
                <a:latin typeface="Pretendard Black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542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9033"/>
                </a:solidFill>
                <a:latin typeface="Pretendard Black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52528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사용자에 적합한 콘텐츠 및 활동 플랫폼 추천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쿠잉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COOING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  <a:r>
              <a:rPr lang="ko-KR" altLang="en-US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은 </a:t>
            </a:r>
            <a:r>
              <a:rPr lang="ko-KR" altLang="en-US" sz="200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endParaRPr lang="en-US" altLang="ko-KR" sz="200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성장 전략 컨설팅 서비스입니다</a:t>
            </a:r>
            <a:r>
              <a:rPr lang="en-US" altLang="ko-KR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en-US" sz="20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7ABF50D-1370-1F46-CD07-961B1EFD531F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주제 소개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719E80B6-7282-F869-2F75-4CEE81D8429C}"/>
              </a:ext>
            </a:extLst>
          </p:cNvPr>
          <p:cNvSpPr txBox="1"/>
          <p:nvPr/>
        </p:nvSpPr>
        <p:spPr>
          <a:xfrm>
            <a:off x="6531428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 성향 분석 기반</a:t>
            </a:r>
            <a:endParaRPr lang="en-US" altLang="ko-KR" sz="20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맞춤형 솔루션 제공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B97B8D3-B117-1707-6E55-F150F47A0D4B}"/>
              </a:ext>
            </a:extLst>
          </p:cNvPr>
          <p:cNvSpPr txBox="1"/>
          <p:nvPr/>
        </p:nvSpPr>
        <p:spPr>
          <a:xfrm>
            <a:off x="13928271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사용자가 벤치마킹할 </a:t>
            </a:r>
            <a:r>
              <a:rPr lang="ko-KR" altLang="en-US" sz="20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롤모델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추천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CD82DF3-17B3-2706-E638-BF94B3D094A9}"/>
              </a:ext>
            </a:extLst>
          </p:cNvPr>
          <p:cNvSpPr txBox="1"/>
          <p:nvPr/>
        </p:nvSpPr>
        <p:spPr>
          <a:xfrm>
            <a:off x="8305800" y="275772"/>
            <a:ext cx="6858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11800" b="1" spc="-600">
                <a:solidFill>
                  <a:srgbClr val="FF9132"/>
                </a:solidFill>
                <a:latin typeface="Courgette Regular"/>
              </a:rPr>
              <a:t>‘</a:t>
            </a:r>
            <a:r>
              <a:rPr lang="en-US" sz="11800" b="1" spc="-600">
                <a:solidFill>
                  <a:srgbClr val="FF9132"/>
                </a:solidFill>
                <a:latin typeface="Courgette Regular"/>
              </a:rPr>
              <a:t>Cooing</a:t>
            </a:r>
            <a:r>
              <a:rPr lang="en-US" altLang="ko-KR" sz="11800" b="1" spc="-600">
                <a:solidFill>
                  <a:srgbClr val="FF9132"/>
                </a:solidFill>
                <a:latin typeface="Courgette Regular"/>
              </a:rPr>
              <a:t>’</a:t>
            </a:r>
            <a:endParaRPr lang="en-US" sz="11800" b="1" i="0" u="none" strike="noStrike" spc="-600">
              <a:solidFill>
                <a:srgbClr val="FF9132"/>
              </a:solidFill>
              <a:latin typeface="Courgette Regular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AFA7688-104B-0EE7-38E1-AAB70E419AEF}"/>
              </a:ext>
            </a:extLst>
          </p:cNvPr>
          <p:cNvPicPr/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A5269-A6E2-C0CB-8507-D11C45F9A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E396A028-152F-ECD2-57EF-7E100EF5A3D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마이 페이지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0AE71718-22EE-D577-C47D-36C425334F6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57D73C34-55D7-19C4-1D1E-D68C664510F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90518A-D2F4-603E-BC3D-21D312B1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17"/>
          <a:stretch/>
        </p:blipFill>
        <p:spPr>
          <a:xfrm>
            <a:off x="0" y="3142874"/>
            <a:ext cx="18288000" cy="71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76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5BAE6-EAAD-99A6-4DAB-BAB677E2C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B8E9A582-B02B-DD7A-C2BD-E882F9EB0DDE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마이 페이지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54B402CF-017A-D799-D177-8204F732658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668DF07-FA37-FB2D-7D7A-D7A4886B1EA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F30316-639A-94E4-A93A-0BF3686903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42"/>
          <a:stretch/>
        </p:blipFill>
        <p:spPr>
          <a:xfrm>
            <a:off x="0" y="2096709"/>
            <a:ext cx="18288000" cy="81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90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E780F-75EC-26C6-0AC4-68EF38D3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C38ECE9A-D97C-ADF6-117A-B114CEF47366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성향 분석 요청 기록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56B91E3C-6CB4-6472-3179-3F794642D388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CF9A62D6-2B3B-AE9E-556E-8CCA1875994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535896-EDB3-2722-6AA3-E72EA5A7C8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440"/>
          <a:stretch/>
        </p:blipFill>
        <p:spPr>
          <a:xfrm>
            <a:off x="914400" y="2340050"/>
            <a:ext cx="6934200" cy="7382707"/>
          </a:xfrm>
          <a:prstGeom prst="round2DiagRect">
            <a:avLst>
              <a:gd name="adj1" fmla="val 3712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5F2D80-61D1-C4B6-47C4-13450527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48" t="25222" r="12525" b="32413"/>
          <a:stretch/>
        </p:blipFill>
        <p:spPr>
          <a:xfrm>
            <a:off x="9113520" y="4194024"/>
            <a:ext cx="8686800" cy="2629451"/>
          </a:xfrm>
          <a:prstGeom prst="round2DiagRect">
            <a:avLst>
              <a:gd name="adj1" fmla="val 7931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FBE5A8-D918-5860-78D9-9252AC7B1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940" y="5337379"/>
            <a:ext cx="342739" cy="3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59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60586-2CBD-DBAB-17C3-8361D7CE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A5013604-2D11-AECF-BA04-5E3D393C8892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모델 배포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피드백 수집 및 반영</a:t>
            </a:r>
            <a:endParaRPr kumimoji="0" lang="en-US" altLang="ko-Kore-KR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845E0C6-C40C-E4B4-0719-91AF5CA965A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F7472150-4FB8-294B-8209-3A9608242DB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pic>
        <p:nvPicPr>
          <p:cNvPr id="3" name="그림 2" descr="만화 영화, 미소, 볼이(가) 표시된 사진&#10;&#10;자동 생성된 설명">
            <a:extLst>
              <a:ext uri="{FF2B5EF4-FFF2-40B4-BE49-F238E27FC236}">
                <a16:creationId xmlns:a16="http://schemas.microsoft.com/office/drawing/2014/main" id="{6C0F2FE8-0E6B-890E-9AC3-A2AF6C9DF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2" y="3017217"/>
            <a:ext cx="3066184" cy="3066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35BB5F-9FBD-88C8-8DFD-33382AE047A5}"/>
              </a:ext>
            </a:extLst>
          </p:cNvPr>
          <p:cNvSpPr txBox="1"/>
          <p:nvPr/>
        </p:nvSpPr>
        <p:spPr>
          <a:xfrm>
            <a:off x="6886806" y="9420822"/>
            <a:ext cx="303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피드백 적용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F23B8BA-1628-AB19-1C0A-06CF62640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295" y="4671705"/>
            <a:ext cx="485087" cy="48508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7C0E803-325F-EF6C-EC0D-54418344C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070" y="4671704"/>
            <a:ext cx="485087" cy="48508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4AE82C-1BDB-DA88-43AB-EEEFFBCB71C0}"/>
              </a:ext>
            </a:extLst>
          </p:cNvPr>
          <p:cNvGrpSpPr/>
          <p:nvPr/>
        </p:nvGrpSpPr>
        <p:grpSpPr>
          <a:xfrm>
            <a:off x="4744824" y="2856848"/>
            <a:ext cx="4209916" cy="4114800"/>
            <a:chOff x="4289138" y="2939169"/>
            <a:chExt cx="4209916" cy="41148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83A0F92-C805-AB46-B883-63055147D5DE}"/>
                </a:ext>
              </a:extLst>
            </p:cNvPr>
            <p:cNvSpPr/>
            <p:nvPr/>
          </p:nvSpPr>
          <p:spPr>
            <a:xfrm>
              <a:off x="4289138" y="2939169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C27DC5-BF52-7412-759F-E870D6855594}"/>
                </a:ext>
              </a:extLst>
            </p:cNvPr>
            <p:cNvSpPr txBox="1"/>
            <p:nvPr/>
          </p:nvSpPr>
          <p:spPr>
            <a:xfrm>
              <a:off x="4541136" y="4351551"/>
              <a:ext cx="3957918" cy="1290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Q1)</a:t>
              </a:r>
              <a:r>
                <a:rPr kumimoji="0" lang="ko-KR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응답 속도 마음에 드는가</a:t>
              </a:r>
              <a:r>
                <a:rPr kumimoji="0" lang="en-US" altLang="ko-KR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Q2) </a:t>
              </a:r>
              <a:r>
                <a:rPr kumimoji="0" lang="ko-KR" altLang="en-US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응답의 퀄리티는 괜찮은가 </a:t>
              </a:r>
              <a:r>
                <a:rPr kumimoji="0" lang="en-US" altLang="ko-KR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Q3) </a:t>
              </a:r>
              <a:r>
                <a:rPr kumimoji="0" lang="ko-KR" altLang="en-US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개선 필요 사항이</a:t>
              </a:r>
              <a:r>
                <a:rPr lang="ko-KR" altLang="en-US" dirty="0">
                  <a:solidFill>
                    <a:prstClr val="black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무엇이 있는가</a:t>
              </a:r>
              <a:r>
                <a:rPr kumimoji="0" lang="en-US" altLang="ko-KR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  <a:endParaRPr kumimoji="0" lang="ko-KR" altLang="en-US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9AC130-F95E-E91F-AC71-B3ABBDB300A7}"/>
              </a:ext>
            </a:extLst>
          </p:cNvPr>
          <p:cNvSpPr txBox="1"/>
          <p:nvPr/>
        </p:nvSpPr>
        <p:spPr>
          <a:xfrm>
            <a:off x="5829300" y="7219340"/>
            <a:ext cx="182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피드백 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조사</a:t>
            </a: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" name="그림 8" descr="원, 그래픽이(가) 표시된 사진&#10;&#10;자동 생성된 설명">
            <a:extLst>
              <a:ext uri="{FF2B5EF4-FFF2-40B4-BE49-F238E27FC236}">
                <a16:creationId xmlns:a16="http://schemas.microsoft.com/office/drawing/2014/main" id="{012707D3-A5B5-06BB-1C3F-ECE5E56B2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37" y="6318198"/>
            <a:ext cx="751834" cy="751834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648B45AD-A9D1-4552-258E-2C0039932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37510" y="7749737"/>
            <a:ext cx="485087" cy="485087"/>
          </a:xfrm>
          <a:prstGeom prst="rect">
            <a:avLst/>
          </a:prstGeom>
        </p:spPr>
      </p:pic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2DC997FA-C820-A0D3-0883-15ED36ACF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08936" y="2569756"/>
            <a:ext cx="935383" cy="12193148"/>
          </a:xfrm>
          <a:prstGeom prst="bentConnector2">
            <a:avLst/>
          </a:prstGeom>
          <a:ln w="76200">
            <a:solidFill>
              <a:srgbClr val="FF9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4B4FAE5D-6AF2-751E-8A63-69C07D50F5EC}"/>
              </a:ext>
            </a:extLst>
          </p:cNvPr>
          <p:cNvCxnSpPr>
            <a:cxnSpLocks/>
          </p:cNvCxnSpPr>
          <p:nvPr/>
        </p:nvCxnSpPr>
        <p:spPr>
          <a:xfrm flipV="1">
            <a:off x="14182169" y="7992280"/>
            <a:ext cx="0" cy="1177927"/>
          </a:xfrm>
          <a:prstGeom prst="line">
            <a:avLst/>
          </a:prstGeom>
          <a:ln w="76200">
            <a:solidFill>
              <a:srgbClr val="FF9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61FC3251-DBC9-3966-7124-757D75F38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5" t="25642" r="30956" b="14004"/>
          <a:stretch/>
        </p:blipFill>
        <p:spPr bwMode="auto">
          <a:xfrm>
            <a:off x="11744522" y="2855578"/>
            <a:ext cx="5066538" cy="4114800"/>
          </a:xfrm>
          <a:prstGeom prst="round2DiagRect">
            <a:avLst>
              <a:gd name="adj1" fmla="val 7678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605C9-1254-FC38-0900-05063C2CCD19}"/>
              </a:ext>
            </a:extLst>
          </p:cNvPr>
          <p:cNvSpPr txBox="1"/>
          <p:nvPr/>
        </p:nvSpPr>
        <p:spPr>
          <a:xfrm>
            <a:off x="12611724" y="7257178"/>
            <a:ext cx="31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피드백 조사 결과 예시</a:t>
            </a: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9144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A562C4-F5A3-B5B9-EF06-13AEB4EA6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1EC8196-11F6-E889-0AB0-D4DDF69FA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18971"/>
            <a:ext cx="15773400" cy="6620440"/>
          </a:xfrm>
          <a:prstGeom prst="roundRect">
            <a:avLst>
              <a:gd name="adj" fmla="val 349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FE2542BB-D028-B48E-ACCF-C25C4769C94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피드백 수집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7758C7D5-4D30-CF5C-F25F-6F55E528D98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5DE8EE16-C14B-4877-B692-CEB9B9FB577D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7A2F0-02A3-1EE2-B17B-8C6D23916402}"/>
              </a:ext>
            </a:extLst>
          </p:cNvPr>
          <p:cNvSpPr txBox="1"/>
          <p:nvPr/>
        </p:nvSpPr>
        <p:spPr>
          <a:xfrm>
            <a:off x="4041085" y="2039257"/>
            <a:ext cx="10205830" cy="463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홈페이지 자체 피드백 시스템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통해 사용자들의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피드백 상시 수집</a:t>
            </a:r>
            <a:endParaRPr kumimoji="0" lang="en-US" altLang="ko-KR" sz="20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314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380F2-362A-1938-524B-0A805651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EF4B7944-1D93-9782-2100-87D998041D43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모델 배포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피드백 수집</a:t>
            </a:r>
            <a:endParaRPr kumimoji="0" lang="en-US" altLang="ko-Kore-KR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442DC8E-D169-0591-FD84-F26B64752E3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EDB4961-EAB2-97F6-CB03-BB365B043C1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프로세스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717EBDA-4556-7E16-D00F-B87AE11CF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30741" r="20416" b="2721"/>
          <a:stretch/>
        </p:blipFill>
        <p:spPr bwMode="auto">
          <a:xfrm>
            <a:off x="6794185" y="6210300"/>
            <a:ext cx="6114935" cy="3356233"/>
          </a:xfrm>
          <a:prstGeom prst="round2DiagRect">
            <a:avLst>
              <a:gd name="adj1" fmla="val 8182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0E67363-0FB0-11E5-4B00-2C83F6ACB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5" t="25642" r="30956" b="14004"/>
          <a:stretch/>
        </p:blipFill>
        <p:spPr bwMode="auto">
          <a:xfrm>
            <a:off x="12039600" y="2144312"/>
            <a:ext cx="4195734" cy="3407575"/>
          </a:xfrm>
          <a:prstGeom prst="round2DiagRect">
            <a:avLst>
              <a:gd name="adj1" fmla="val 7678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D8EBDED-FDC8-BB84-F7E1-3AEF87DE9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r="22246"/>
          <a:stretch/>
        </p:blipFill>
        <p:spPr bwMode="auto">
          <a:xfrm>
            <a:off x="7239000" y="2180537"/>
            <a:ext cx="4128290" cy="3447337"/>
          </a:xfrm>
          <a:prstGeom prst="round2DiagRect">
            <a:avLst>
              <a:gd name="adj1" fmla="val 800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8D414E-A306-BFC6-EE33-B19226120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8454" y="6137359"/>
            <a:ext cx="3025013" cy="3502113"/>
          </a:xfrm>
          <a:prstGeom prst="round2DiagRect">
            <a:avLst>
              <a:gd name="adj1" fmla="val 2861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E5491AE-A99C-AA85-A503-62F4A609990B}"/>
              </a:ext>
            </a:extLst>
          </p:cNvPr>
          <p:cNvSpPr txBox="1"/>
          <p:nvPr/>
        </p:nvSpPr>
        <p:spPr>
          <a:xfrm>
            <a:off x="1066800" y="5143500"/>
            <a:ext cx="4457699" cy="739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207499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성향분석 답변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시각화</a:t>
            </a:r>
            <a:endParaRPr lang="en-US" altLang="ko-Kore-KR" sz="2400" b="1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5317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7816B-2978-6628-462D-34F245FB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35345AB0-4FD0-3468-6CB2-263573B1A9E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관리자 페이지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823FA509-FCDF-1CFE-4F0C-8AF48C243E6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8AE6BE2-5E59-7BFD-6CE2-1C3E78485E5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프로세스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DD00B-A8B9-57C3-0BAD-B8BB7DD04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80" y="2289165"/>
            <a:ext cx="16473520" cy="79866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E79A49-3FD9-F09D-0D10-F090F1D42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000" b="8885"/>
          <a:stretch/>
        </p:blipFill>
        <p:spPr>
          <a:xfrm>
            <a:off x="12463184" y="1054100"/>
            <a:ext cx="5067300" cy="3226668"/>
          </a:xfrm>
          <a:prstGeom prst="round2DiagRect">
            <a:avLst>
              <a:gd name="adj1" fmla="val 7584"/>
              <a:gd name="adj2" fmla="val 0"/>
            </a:avLst>
          </a:prstGeom>
          <a:ln w="28575" cap="sq">
            <a:solidFill>
              <a:srgbClr val="FF8F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양쪽 모서리가 둥근 사각형 5">
            <a:extLst>
              <a:ext uri="{FF2B5EF4-FFF2-40B4-BE49-F238E27FC236}">
                <a16:creationId xmlns:a16="http://schemas.microsoft.com/office/drawing/2014/main" id="{1E32D45F-986E-A48D-C044-195F549EFB14}"/>
              </a:ext>
            </a:extLst>
          </p:cNvPr>
          <p:cNvSpPr/>
          <p:nvPr/>
        </p:nvSpPr>
        <p:spPr>
          <a:xfrm>
            <a:off x="3657600" y="4145582"/>
            <a:ext cx="1219200" cy="312118"/>
          </a:xfrm>
          <a:prstGeom prst="round2SameRect">
            <a:avLst/>
          </a:prstGeom>
          <a:noFill/>
          <a:ln w="28575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양쪽 모서리가 둥근 사각형 6">
            <a:extLst>
              <a:ext uri="{FF2B5EF4-FFF2-40B4-BE49-F238E27FC236}">
                <a16:creationId xmlns:a16="http://schemas.microsoft.com/office/drawing/2014/main" id="{4BD8951F-32F5-F30C-A26B-D779FA31F46A}"/>
              </a:ext>
            </a:extLst>
          </p:cNvPr>
          <p:cNvSpPr/>
          <p:nvPr/>
        </p:nvSpPr>
        <p:spPr>
          <a:xfrm>
            <a:off x="3657600" y="4153971"/>
            <a:ext cx="1219200" cy="312118"/>
          </a:xfrm>
          <a:prstGeom prst="round2SameRect">
            <a:avLst/>
          </a:prstGeom>
          <a:noFill/>
          <a:ln w="28575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54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BB235-9ABE-E729-16EA-EF2186E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55AD333-5345-5E3A-9D8B-68A5CD1890DC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79E85E-A3FA-3130-890D-C509400D280D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9899E48-EAB1-A974-F474-EADFC53C0461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dirty="0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비즈니스 관점</a:t>
              </a:r>
              <a:endParaRPr lang="en-US" sz="80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2A7813-D6FB-1107-ED6D-5EC1E3F9FA6A}"/>
                </a:ext>
              </a:extLst>
            </p:cNvPr>
            <p:cNvSpPr txBox="1"/>
            <p:nvPr/>
          </p:nvSpPr>
          <p:spPr>
            <a:xfrm>
              <a:off x="49530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03</a:t>
              </a:r>
              <a:endParaRPr lang="ko-Kore-KR" altLang="en-US" sz="1400" dirty="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2061E587-0A20-1F49-6841-BFF309728F9B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9931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5E39A-3DAF-FF8A-13D3-EA35FB0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7E8FD8-A622-F073-8D44-B9EBD93FBF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BE6DB8-B3D7-7AF7-8329-1F9872C8B2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A6B37E-DC4D-ADEE-056B-A91D815D7E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28" t="-1152672" b="5"/>
          <a:stretch/>
        </p:blipFill>
        <p:spPr>
          <a:xfrm rot="5400000">
            <a:off x="10480907" y="6633322"/>
            <a:ext cx="2985052" cy="47726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8C6C48-D9DF-2541-D4BA-8A59055F6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8470667"/>
            <a:ext cx="54864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941A16-E062-451E-6A18-B0FE49B0B5A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8166100" y="335503"/>
            <a:ext cx="7137400" cy="7137400"/>
          </a:xfrm>
          <a:prstGeom prst="rect">
            <a:avLst/>
          </a:prstGeom>
          <a:effectLst>
            <a:outerShdw blurRad="507750" dist="659098" dir="2700000">
              <a:srgbClr val="FF9033">
                <a:alpha val="5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F79F1A-90D9-7782-D7D7-602BA40D7CB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>
            <a:off x="9131300" y="1300703"/>
            <a:ext cx="5207000" cy="5207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D293748-FC77-7F0C-830C-AAB4A62C15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6500" y="6896100"/>
            <a:ext cx="3048000" cy="3048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73BEB1-9BA4-DD6B-D707-87EFF23E4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6896100"/>
            <a:ext cx="3048000" cy="3048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99B24A7-E38C-DD3D-33F4-50609FA9B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6896100"/>
            <a:ext cx="3048000" cy="3048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CAC421BC-803C-1CF9-2286-933B9DBD9FE9}"/>
              </a:ext>
            </a:extLst>
          </p:cNvPr>
          <p:cNvSpPr txBox="1"/>
          <p:nvPr/>
        </p:nvSpPr>
        <p:spPr>
          <a:xfrm>
            <a:off x="7150100" y="7516759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비회원</a:t>
            </a:r>
            <a:endParaRPr lang="en-US" sz="2000" u="none" strike="noStrike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1BC7C5E-1C8B-CB0A-C2D6-FB6453D1AEF6}"/>
              </a:ext>
            </a:extLst>
          </p:cNvPr>
          <p:cNvSpPr txBox="1"/>
          <p:nvPr/>
        </p:nvSpPr>
        <p:spPr>
          <a:xfrm>
            <a:off x="10871200" y="7516759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일반 회원</a:t>
            </a:r>
            <a:endParaRPr lang="en-US" sz="2000" u="none" strike="noStrike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3C4C99E-E931-E5EB-0F17-BCAA3D56C860}"/>
              </a:ext>
            </a:extLst>
          </p:cNvPr>
          <p:cNvSpPr txBox="1"/>
          <p:nvPr/>
        </p:nvSpPr>
        <p:spPr>
          <a:xfrm>
            <a:off x="14554200" y="7630648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프리미엄</a:t>
            </a:r>
            <a:r>
              <a:rPr lang="ko-KR" altLang="en-US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구독 회원 </a:t>
            </a:r>
            <a:r>
              <a:rPr lang="en-US" altLang="ko-KR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ko-KR" altLang="en-US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유료</a:t>
            </a:r>
            <a:r>
              <a:rPr lang="en-US" altLang="ko-KR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  <a:endParaRPr lang="en-US" sz="2000" u="none" strike="noStrike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30BB4A3-0EE0-56BA-D265-CEEDF11B58FB}"/>
              </a:ext>
            </a:extLst>
          </p:cNvPr>
          <p:cNvSpPr txBox="1"/>
          <p:nvPr/>
        </p:nvSpPr>
        <p:spPr>
          <a:xfrm>
            <a:off x="10252528" y="8195057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및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간단한 성장 전략 제공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월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30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 요청 가능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6D77475-F834-1CEE-8187-A4CE4106B96F}"/>
              </a:ext>
            </a:extLst>
          </p:cNvPr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맞춤형 성장 전략 제공과 정기적인 컨설팅을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구독형으로 제공하여 지속적인 수익을 창출</a:t>
            </a:r>
            <a:r>
              <a:rPr lang="ko-KR" altLang="en-US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합니다</a:t>
            </a:r>
            <a:r>
              <a:rPr lang="en-US" altLang="ko-KR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ko-KR" altLang="en-US" sz="20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0BDCE9B-D2AB-6AD3-D2A7-3DA0E238B08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비즈니스 관점</a:t>
            </a:r>
            <a:endParaRPr lang="ko-KR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837D369-9F69-B4E1-E310-E7AEB178CD8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891D44BF-C582-8FCE-DD18-5EA5808C59D7}"/>
              </a:ext>
            </a:extLst>
          </p:cNvPr>
          <p:cNvSpPr txBox="1"/>
          <p:nvPr/>
        </p:nvSpPr>
        <p:spPr>
          <a:xfrm>
            <a:off x="6630891" y="8101278"/>
            <a:ext cx="2764972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및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간단한 성장 전략 제공</a:t>
            </a:r>
            <a:endParaRPr lang="en-US" altLang="ko-KR" sz="20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최초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1</a:t>
            </a: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요청 가능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0B9A197-F50A-6E6F-FF04-9F17BE631191}"/>
              </a:ext>
            </a:extLst>
          </p:cNvPr>
          <p:cNvSpPr txBox="1"/>
          <p:nvPr/>
        </p:nvSpPr>
        <p:spPr>
          <a:xfrm>
            <a:off x="13928271" y="8286071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특정 데이터 분석 보고서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및 고급 전략 제공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8C5F6C4C-60CD-850F-6828-18A507ECDAA2}"/>
              </a:ext>
            </a:extLst>
          </p:cNvPr>
          <p:cNvSpPr txBox="1"/>
          <p:nvPr/>
        </p:nvSpPr>
        <p:spPr>
          <a:xfrm>
            <a:off x="8775700" y="1004556"/>
            <a:ext cx="5740400" cy="9812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6000" b="1" i="0" u="none" strike="noStrike">
                <a:solidFill>
                  <a:srgbClr val="FF9132"/>
                </a:solidFill>
                <a:latin typeface="Courgette Regular"/>
              </a:rPr>
              <a:t>Business Model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8EA51A-E440-25FF-010A-162BA2130DEA}"/>
              </a:ext>
            </a:extLst>
          </p:cNvPr>
          <p:cNvGrpSpPr/>
          <p:nvPr/>
        </p:nvGrpSpPr>
        <p:grpSpPr>
          <a:xfrm>
            <a:off x="10173252" y="2342655"/>
            <a:ext cx="3123096" cy="3123096"/>
            <a:chOff x="9232695" y="4572000"/>
            <a:chExt cx="3123096" cy="3123096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F14D3E1B-BBBD-6EC1-BC2C-A40D7A9C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</a:blip>
            <a:stretch>
              <a:fillRect/>
            </a:stretch>
          </p:blipFill>
          <p:spPr>
            <a:xfrm rot="5400000">
              <a:off x="9232695" y="4572000"/>
              <a:ext cx="3123096" cy="3123096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6478391-37F6-C340-3264-94D47D89E8CB}"/>
                </a:ext>
              </a:extLst>
            </p:cNvPr>
            <p:cNvSpPr txBox="1"/>
            <p:nvPr/>
          </p:nvSpPr>
          <p:spPr>
            <a:xfrm>
              <a:off x="9956043" y="5847798"/>
              <a:ext cx="16764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ts val="4340"/>
                </a:lnSpc>
              </a:pPr>
              <a:r>
                <a:rPr lang="ko-KR" altLang="en-US" sz="32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구독형 </a:t>
              </a:r>
              <a:endParaRPr lang="en-US" altLang="ko-KR" sz="32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ts val="4340"/>
                </a:lnSpc>
              </a:pPr>
              <a:r>
                <a:rPr lang="ko-KR" altLang="en-US" sz="32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833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C433A-63D5-2548-F656-4E08316D8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3">
            <a:extLst>
              <a:ext uri="{FF2B5EF4-FFF2-40B4-BE49-F238E27FC236}">
                <a16:creationId xmlns:a16="http://schemas.microsoft.com/office/drawing/2014/main" id="{F2DF40AD-CD4D-5108-57A4-EF807C7DA97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비즈니스 관점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D32B1BAA-C01A-EACE-BB97-53E090196C2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9E20B4-8889-4680-C805-A3E1D851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152"/>
          <a:stretch/>
        </p:blipFill>
        <p:spPr>
          <a:xfrm>
            <a:off x="762000" y="2675738"/>
            <a:ext cx="7465908" cy="6569431"/>
          </a:xfrm>
          <a:prstGeom prst="roundRect">
            <a:avLst>
              <a:gd name="adj" fmla="val 5986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8F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23">
            <a:extLst>
              <a:ext uri="{FF2B5EF4-FFF2-40B4-BE49-F238E27FC236}">
                <a16:creationId xmlns:a16="http://schemas.microsoft.com/office/drawing/2014/main" id="{ADC1410F-6D60-0DDB-C45F-BA9B76318CBC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207499"/>
              </a:lnSpc>
            </a:pP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SEO (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검색 엔진 최적화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33E3F4A5-EFE7-BDB2-27AA-6F6063A694A8}"/>
              </a:ext>
            </a:extLst>
          </p:cNvPr>
          <p:cNvSpPr txBox="1"/>
          <p:nvPr/>
        </p:nvSpPr>
        <p:spPr>
          <a:xfrm>
            <a:off x="10210800" y="4991100"/>
            <a:ext cx="6096000" cy="175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웹 </a:t>
            </a: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NUXT</a:t>
            </a:r>
            <a:r>
              <a:rPr kumimoji="0" lang="en-US" altLang="ko-KR" sz="28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0" lang="ko-KR" altLang="en-US" sz="28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전환 통한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검색엔진 최적화</a:t>
            </a:r>
            <a:endParaRPr kumimoji="0" lang="ko-KR" altLang="en-US" sz="28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68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5290457"/>
            <a:ext cx="3556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0455" y="155665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2293855" y="258535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소셜 미디어의 발전</a:t>
            </a:r>
            <a:r>
              <a:rPr lang="ko-KR" altLang="en-US" sz="24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으로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sz="24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직업이 급속히 성장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93855" y="2839357"/>
            <a:ext cx="4267200" cy="800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en-US" sz="2400" b="0" i="0" u="none" strike="noStrike">
              <a:solidFill>
                <a:srgbClr val="FF9033"/>
              </a:solidFill>
              <a:ea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55" y="423000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276922" y="525870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인플루언서는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4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단순한 콘텐츠 생성자를 넘어 중요한 </a:t>
            </a:r>
            <a:r>
              <a:rPr lang="ko-KR" altLang="en-US" sz="2400" b="1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직업군</a:t>
            </a:r>
            <a:endParaRPr lang="ko-KR" altLang="en-US" sz="2400" b="1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55" y="690335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2293855" y="793205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많은 사람들이 </a:t>
            </a:r>
            <a:r>
              <a:rPr lang="ko-KR" altLang="en-US" sz="24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인플루언서로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활동하고 싶어하지만</a:t>
            </a:r>
            <a:r>
              <a:rPr lang="en-US" altLang="ko-KR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체계적인 가이드가 부족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26AC2BAB-3973-014E-224D-2625CAFBF8A8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배경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9" name="그림 28" descr="인플루언서를 전업으로 전향할 계획">
            <a:extLst>
              <a:ext uri="{FF2B5EF4-FFF2-40B4-BE49-F238E27FC236}">
                <a16:creationId xmlns:a16="http://schemas.microsoft.com/office/drawing/2014/main" id="{8998AAB4-9AB9-007B-67B9-AA450117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755" y="2475502"/>
            <a:ext cx="8444991" cy="5985511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814894-D78D-FAC1-B4FB-846B48F3BEF3}"/>
              </a:ext>
            </a:extLst>
          </p:cNvPr>
          <p:cNvSpPr txBox="1"/>
          <p:nvPr/>
        </p:nvSpPr>
        <p:spPr>
          <a:xfrm>
            <a:off x="1105155" y="8671971"/>
            <a:ext cx="87563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직업 인식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조사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(출처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 </a:t>
            </a:r>
            <a:r>
              <a:rPr lang="ko-KR" alt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한국인플루언서산업협회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,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레뷰코퍼레이션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)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  <a:cs typeface="Calibri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20A20AB4-271E-8880-2894-A8EFAAB3A5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ED51ECA1-F47B-652D-D74B-0954BD96C9B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A33BA9-5383-A0ED-2EB5-4F9B8AC6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3">
            <a:extLst>
              <a:ext uri="{FF2B5EF4-FFF2-40B4-BE49-F238E27FC236}">
                <a16:creationId xmlns:a16="http://schemas.microsoft.com/office/drawing/2014/main" id="{C214E6E0-87CC-551D-3EC7-DDA5915625C1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비즈니스 관점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8FCE25F1-5907-8B1C-4CFA-44F06B253FA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F54896-16C8-46C4-1C10-E8D6286EB7B7}"/>
              </a:ext>
            </a:extLst>
          </p:cNvPr>
          <p:cNvGrpSpPr/>
          <p:nvPr/>
        </p:nvGrpSpPr>
        <p:grpSpPr>
          <a:xfrm>
            <a:off x="3339041" y="2324100"/>
            <a:ext cx="11609918" cy="4899478"/>
            <a:chOff x="3886200" y="2400300"/>
            <a:chExt cx="11609918" cy="489947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DA4D977-6516-16EE-D7C6-854D435B74CD}"/>
                </a:ext>
              </a:extLst>
            </p:cNvPr>
            <p:cNvGrpSpPr/>
            <p:nvPr/>
          </p:nvGrpSpPr>
          <p:grpSpPr>
            <a:xfrm>
              <a:off x="3886200" y="2429326"/>
              <a:ext cx="4870452" cy="4870452"/>
              <a:chOff x="3886200" y="2429326"/>
              <a:chExt cx="4870452" cy="4870452"/>
            </a:xfrm>
          </p:grpSpPr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A447369D-2AB8-E21D-B96A-2892D2303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0000"/>
              </a:blip>
              <a:stretch>
                <a:fillRect/>
              </a:stretch>
            </p:blipFill>
            <p:spPr>
              <a:xfrm rot="5400000">
                <a:off x="3886200" y="2429326"/>
                <a:ext cx="4870452" cy="4870452"/>
              </a:xfrm>
              <a:prstGeom prst="rect">
                <a:avLst/>
              </a:prstGeom>
            </p:spPr>
          </p:pic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E83F1DE8-3295-A16D-26F7-37F3A7E0EF59}"/>
                  </a:ext>
                </a:extLst>
              </p:cNvPr>
              <p:cNvSpPr txBox="1"/>
              <p:nvPr/>
            </p:nvSpPr>
            <p:spPr>
              <a:xfrm>
                <a:off x="4213226" y="3954010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dirty="0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초기 사용자 확보</a:t>
                </a:r>
                <a:endParaRPr lang="en-US" sz="40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D8FB07-AA1B-4863-5A5B-B381519C96E5}"/>
                  </a:ext>
                </a:extLst>
              </p:cNvPr>
              <p:cNvSpPr txBox="1"/>
              <p:nvPr/>
            </p:nvSpPr>
            <p:spPr>
              <a:xfrm>
                <a:off x="4445001" y="5129797"/>
                <a:ext cx="3752850" cy="1064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서비스 론칭 후 첫 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3</a:t>
                </a: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개월 동안</a:t>
                </a:r>
                <a:endParaRPr lang="en-US" altLang="ko-KR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 수와 구독자 전환율을</a:t>
                </a:r>
                <a:endParaRPr lang="en-US" altLang="ko-KR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주요 지표로 설정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33C7A3F-D621-475C-9700-12607656BEA1}"/>
                </a:ext>
              </a:extLst>
            </p:cNvPr>
            <p:cNvGrpSpPr/>
            <p:nvPr/>
          </p:nvGrpSpPr>
          <p:grpSpPr>
            <a:xfrm>
              <a:off x="10625666" y="2400300"/>
              <a:ext cx="4870452" cy="4870452"/>
              <a:chOff x="10625666" y="2400300"/>
              <a:chExt cx="4870452" cy="4870452"/>
            </a:xfrm>
          </p:grpSpPr>
          <p:pic>
            <p:nvPicPr>
              <p:cNvPr id="7" name="Picture 12">
                <a:extLst>
                  <a:ext uri="{FF2B5EF4-FFF2-40B4-BE49-F238E27FC236}">
                    <a16:creationId xmlns:a16="http://schemas.microsoft.com/office/drawing/2014/main" id="{2046C4BA-7179-3F58-658F-B73892DF8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0000"/>
              </a:blip>
              <a:stretch>
                <a:fillRect/>
              </a:stretch>
            </p:blipFill>
            <p:spPr>
              <a:xfrm rot="5400000">
                <a:off x="10625666" y="2400300"/>
                <a:ext cx="4870452" cy="4870452"/>
              </a:xfrm>
              <a:prstGeom prst="rect">
                <a:avLst/>
              </a:prstGeom>
            </p:spPr>
          </p:pic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4546AEC7-5C44-EC55-DF26-BF78E6DD5DB9}"/>
                  </a:ext>
                </a:extLst>
              </p:cNvPr>
              <p:cNvSpPr txBox="1"/>
              <p:nvPr/>
            </p:nvSpPr>
            <p:spPr>
              <a:xfrm>
                <a:off x="10952692" y="3941808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dirty="0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사용자 </a:t>
                </a:r>
                <a:r>
                  <a:rPr lang="ko-KR" altLang="en-US" sz="4000" b="1" u="none" strike="noStrike" dirty="0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유지율</a:t>
                </a:r>
                <a:endParaRPr lang="ko-KR" altLang="en-US" sz="40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8C7658-D0A2-BA3D-388C-35C5DABD4354}"/>
                  </a:ext>
                </a:extLst>
              </p:cNvPr>
              <p:cNvSpPr txBox="1"/>
              <p:nvPr/>
            </p:nvSpPr>
            <p:spPr>
              <a:xfrm>
                <a:off x="11184467" y="5074115"/>
                <a:ext cx="3752850" cy="1064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맞춤형 성장 전략을 제공한</a:t>
                </a:r>
                <a:endParaRPr lang="en-US" altLang="ko-KR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사용자의 유지율과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 빈도 통해 서비스의 가치 평가</a:t>
                </a: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5CA0002-A7AC-0749-8F96-68E91FBBC728}"/>
              </a:ext>
            </a:extLst>
          </p:cNvPr>
          <p:cNvGrpSpPr/>
          <p:nvPr/>
        </p:nvGrpSpPr>
        <p:grpSpPr>
          <a:xfrm>
            <a:off x="4927494" y="7818209"/>
            <a:ext cx="1693546" cy="1693546"/>
            <a:chOff x="1906904" y="7771988"/>
            <a:chExt cx="1693546" cy="1693546"/>
          </a:xfrm>
        </p:grpSpPr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FEE53F6F-BAC8-0CB0-125B-B84AF6AFF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906904" y="7771988"/>
              <a:ext cx="1693546" cy="1693546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8AEEB04-C6D5-7BCB-9369-06A35DFD31A8}"/>
                </a:ext>
              </a:extLst>
            </p:cNvPr>
            <p:cNvSpPr txBox="1"/>
            <p:nvPr/>
          </p:nvSpPr>
          <p:spPr>
            <a:xfrm>
              <a:off x="2183254" y="8230412"/>
              <a:ext cx="1140845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80</a:t>
              </a:r>
              <a:r>
                <a:rPr lang="ko-KR" altLang="en-US" sz="2400" b="1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명</a:t>
              </a:r>
              <a:endParaRPr lang="ko-KR" altLang="en-US" sz="2400" b="1" u="none" strike="noStrike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BB9055-03F3-7999-73D7-3B8E16C701FA}"/>
              </a:ext>
            </a:extLst>
          </p:cNvPr>
          <p:cNvGrpSpPr/>
          <p:nvPr/>
        </p:nvGrpSpPr>
        <p:grpSpPr>
          <a:xfrm>
            <a:off x="11442017" y="7818209"/>
            <a:ext cx="2143432" cy="1693546"/>
            <a:chOff x="15310030" y="7862106"/>
            <a:chExt cx="2143432" cy="1693546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566F82A5-D3EC-6E32-A9B3-76790509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5534973" y="7862106"/>
              <a:ext cx="1693546" cy="1693546"/>
            </a:xfrm>
            <a:prstGeom prst="rect">
              <a:avLst/>
            </a:prstGeom>
          </p:spPr>
        </p:pic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7C549D97-A0EE-492F-E237-BAE22DD7768E}"/>
                </a:ext>
              </a:extLst>
            </p:cNvPr>
            <p:cNvSpPr txBox="1"/>
            <p:nvPr/>
          </p:nvSpPr>
          <p:spPr>
            <a:xfrm>
              <a:off x="15310030" y="8308829"/>
              <a:ext cx="2143432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친구 초대</a:t>
              </a:r>
              <a:endParaRPr lang="en-US" altLang="ko-KR" sz="2000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000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및 추천</a:t>
              </a:r>
              <a:endParaRPr lang="en-US" altLang="ko-KR" sz="2000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000" dirty="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이벤트</a:t>
              </a:r>
              <a:endParaRPr lang="ko-KR" altLang="en-US" sz="2000" u="none" strike="noStrike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2" name="TextBox 23">
            <a:extLst>
              <a:ext uri="{FF2B5EF4-FFF2-40B4-BE49-F238E27FC236}">
                <a16:creationId xmlns:a16="http://schemas.microsoft.com/office/drawing/2014/main" id="{C26C9CC1-CA59-D043-A660-4A1D60893492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성과 및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성장 지표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2195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3">
            <a:extLst>
              <a:ext uri="{FF2B5EF4-FFF2-40B4-BE49-F238E27FC236}">
                <a16:creationId xmlns:a16="http://schemas.microsoft.com/office/drawing/2014/main" id="{AFB8B84C-5594-18C2-AD37-0FAE821AC0F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비즈니스 관점</a:t>
            </a:r>
            <a:endParaRPr lang="ko-KR" sz="2800" b="1" u="none" strike="noStrike" dirty="0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4658560B-4A89-4AF4-A70A-CAB4F9A2D7B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43331" y="1314450"/>
            <a:ext cx="3403219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93B57D-9E3F-CD8F-FB0F-F2AA8D515DBB}"/>
              </a:ext>
            </a:extLst>
          </p:cNvPr>
          <p:cNvGrpSpPr/>
          <p:nvPr/>
        </p:nvGrpSpPr>
        <p:grpSpPr>
          <a:xfrm>
            <a:off x="1894761" y="2652892"/>
            <a:ext cx="15174039" cy="4981216"/>
            <a:chOff x="2798921" y="2652892"/>
            <a:chExt cx="15174039" cy="498121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7205" y="5092231"/>
              <a:ext cx="1790700" cy="12700"/>
            </a:xfrm>
            <a:prstGeom prst="rect">
              <a:avLst/>
            </a:prstGeom>
          </p:spPr>
        </p:pic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1149275" y="3625381"/>
              <a:ext cx="952500" cy="127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22641" t="-3623465" r="20084" b="-1875646"/>
            <a:stretch/>
          </p:blipFill>
          <p:spPr>
            <a:xfrm rot="5400000">
              <a:off x="7106089" y="4832891"/>
              <a:ext cx="3100819" cy="71119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5400000">
              <a:off x="9227143" y="2656788"/>
              <a:ext cx="1932277" cy="1924486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5493" y="3625381"/>
              <a:ext cx="711200" cy="127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5493" y="6726200"/>
              <a:ext cx="711200" cy="127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2301761" y="3230895"/>
              <a:ext cx="5671199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구체적인 성장 전략 피드백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지속적으로 운영 가능한  전략 제공</a:t>
              </a:r>
              <a:endPara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A542683-EDCE-622E-A2AC-54B542E775FA}"/>
                </a:ext>
              </a:extLst>
            </p:cNvPr>
            <p:cNvGrpSpPr/>
            <p:nvPr/>
          </p:nvGrpSpPr>
          <p:grpSpPr>
            <a:xfrm>
              <a:off x="2798921" y="2933409"/>
              <a:ext cx="4355744" cy="4355744"/>
              <a:chOff x="1348715" y="2984678"/>
              <a:chExt cx="4355744" cy="4355744"/>
            </a:xfrm>
          </p:grpSpPr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D64E1057-DA00-D338-C97A-F314CCD4A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8715" y="2984678"/>
                <a:ext cx="4355744" cy="4355744"/>
              </a:xfrm>
              <a:prstGeom prst="rect">
                <a:avLst/>
              </a:prstGeom>
            </p:spPr>
          </p:pic>
          <p:sp>
            <p:nvSpPr>
              <p:cNvPr id="24" name="TextBox 24"/>
              <p:cNvSpPr txBox="1"/>
              <p:nvPr/>
            </p:nvSpPr>
            <p:spPr>
              <a:xfrm>
                <a:off x="1422400" y="4787900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u="none" strike="noStrike" kern="1200" cap="none" spc="0" normalizeH="0" baseline="0" noProof="0">
                    <a:ln>
                      <a:noFill/>
                    </a:ln>
                    <a:solidFill>
                      <a:srgbClr val="FF9132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 </a:t>
                </a:r>
                <a:r>
                  <a:rPr kumimoji="0" lang="ko-KR" altLang="en-US" sz="4000" b="1" u="none" strike="noStrike" kern="1200" cap="none" spc="0" normalizeH="0" baseline="0" noProof="0">
                    <a:ln>
                      <a:noFill/>
                    </a:ln>
                    <a:solidFill>
                      <a:srgbClr val="FF9132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서비스 확장성</a:t>
                </a:r>
                <a:endParaRPr kumimoji="0" lang="en-US" sz="4000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</p:grpSp>
        <p:pic>
          <p:nvPicPr>
            <p:cNvPr id="3080" name="Picture 8" descr="icon-members-login – Life Community Church">
              <a:extLst>
                <a:ext uri="{FF2B5EF4-FFF2-40B4-BE49-F238E27FC236}">
                  <a16:creationId xmlns:a16="http://schemas.microsoft.com/office/drawing/2014/main" id="{24D2EA1B-7B44-C9A4-09FF-19BB81022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9782" y="3155481"/>
              <a:ext cx="920750" cy="92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FE86E19-0941-5023-29D3-4CAECA161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1136575" y="6674320"/>
              <a:ext cx="952500" cy="12700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28B48FC6-6149-4A76-6DB3-52C78843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5400000">
              <a:off x="9214443" y="5705727"/>
              <a:ext cx="1932277" cy="1924486"/>
            </a:xfrm>
            <a:prstGeom prst="rect">
              <a:avLst/>
            </a:prstGeom>
          </p:spPr>
        </p:pic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7EF25649-6438-AA53-97CA-C05F1CC5C569}"/>
                </a:ext>
              </a:extLst>
            </p:cNvPr>
            <p:cNvSpPr txBox="1"/>
            <p:nvPr/>
          </p:nvSpPr>
          <p:spPr>
            <a:xfrm>
              <a:off x="12633190" y="6428535"/>
              <a:ext cx="5008339" cy="51356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유튜브 외 플랫폼 확장</a:t>
              </a:r>
            </a:p>
          </p:txBody>
        </p:sp>
        <p:pic>
          <p:nvPicPr>
            <p:cNvPr id="3082" name="Picture 10" descr="Plus White Icons – Free Download SVG, PNG, GIF">
              <a:extLst>
                <a:ext uri="{FF2B5EF4-FFF2-40B4-BE49-F238E27FC236}">
                  <a16:creationId xmlns:a16="http://schemas.microsoft.com/office/drawing/2014/main" id="{24ED66C4-28FF-D19E-2599-5C8625018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142" y="621898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A1247-6253-FA2A-A6F7-9C05E9C58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4EF619-4F56-95B8-D1DD-E39AC5F9CC99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423264-40C2-1DAF-CD03-B4C7275E9293}"/>
              </a:ext>
            </a:extLst>
          </p:cNvPr>
          <p:cNvSpPr txBox="1"/>
          <p:nvPr/>
        </p:nvSpPr>
        <p:spPr>
          <a:xfrm>
            <a:off x="3321050" y="28702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ore-KR" sz="13800" b="1" dirty="0">
                <a:solidFill>
                  <a:schemeClr val="bg1"/>
                </a:solidFill>
                <a:latin typeface="Courgette Regular"/>
              </a:rPr>
              <a:t>Thank You</a:t>
            </a:r>
            <a:endParaRPr lang="en-US" sz="96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C70D345-2771-435D-678B-903631AD133E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4FD7AA6-D763-C7EF-D4C4-723F928EECFA}"/>
              </a:ext>
            </a:extLst>
          </p:cNvPr>
          <p:cNvSpPr txBox="1"/>
          <p:nvPr/>
        </p:nvSpPr>
        <p:spPr>
          <a:xfrm>
            <a:off x="3730625" y="5524500"/>
            <a:ext cx="10826750" cy="1359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마지막으로 프로젝트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수행에 도움을 주신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이상훈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강사님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장형기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멘토님께 진심으로 감사드립니다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sym typeface="Wingdings" pitchFamily="2" charset="2"/>
              </a:rPr>
              <a:t></a:t>
            </a:r>
            <a:endParaRPr lang="en-US" altLang="ko-KR" sz="200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52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EB4FC-83D9-2D5D-24FC-0E934A28B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4E7360-9690-28FA-B016-7DB1CFB4142F}"/>
              </a:ext>
            </a:extLst>
          </p:cNvPr>
          <p:cNvSpPr txBox="1"/>
          <p:nvPr/>
        </p:nvSpPr>
        <p:spPr>
          <a:xfrm>
            <a:off x="2255252" y="8571432"/>
            <a:ext cx="6753471" cy="833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팔로워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수에 따른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수익 통계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 defTabSz="1371600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출처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하이프오디터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(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분석업체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)</a:t>
            </a:r>
            <a:endParaRPr lang="ko-Kore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7955-244A-D720-1B9B-98D988619864}"/>
              </a:ext>
            </a:extLst>
          </p:cNvPr>
          <p:cNvSpPr txBox="1"/>
          <p:nvPr/>
        </p:nvSpPr>
        <p:spPr>
          <a:xfrm>
            <a:off x="1755890" y="4802445"/>
            <a:ext cx="7449407" cy="837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인스타그램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팔로워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수 통계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 defTabSz="1371600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출처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녹스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(SNS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데이터 분석업체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)</a:t>
            </a:r>
            <a:endParaRPr lang="ko-Kore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219D875-325F-40CA-08BD-DE5EA850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813" y="5143500"/>
            <a:ext cx="845437" cy="845437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C34F4BC7-FB0E-F388-E8EC-1AD34FF87DBB}"/>
              </a:ext>
            </a:extLst>
          </p:cNvPr>
          <p:cNvSpPr/>
          <p:nvPr/>
        </p:nvSpPr>
        <p:spPr>
          <a:xfrm>
            <a:off x="12573000" y="4105655"/>
            <a:ext cx="3069296" cy="306929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/>
            <a:endParaRPr kumimoji="1" lang="ko-Kore-KR" altLang="en-US" sz="27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61EB1470-8A00-756D-7C86-6829910574A3}"/>
              </a:ext>
            </a:extLst>
          </p:cNvPr>
          <p:cNvSpPr txBox="1"/>
          <p:nvPr/>
        </p:nvSpPr>
        <p:spPr>
          <a:xfrm>
            <a:off x="12383734" y="5430753"/>
            <a:ext cx="3447828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algn="ctr" defTabSz="914445">
              <a:lnSpc>
                <a:spcPct val="99600"/>
              </a:lnSpc>
            </a:pPr>
            <a:r>
              <a:rPr lang="ko-KR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유망 직종으로 떠오르는</a:t>
            </a:r>
            <a:endParaRPr lang="en-US" altLang="ko-KR" sz="2100" dirty="0">
              <a:solidFill>
                <a:prstClr val="black">
                  <a:lumMod val="75000"/>
                  <a:lumOff val="25000"/>
                </a:prst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 defTabSz="914445">
              <a:lnSpc>
                <a:spcPct val="99600"/>
              </a:lnSpc>
            </a:pPr>
            <a:r>
              <a:rPr lang="ko-KR" altLang="en-US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9854C013-7877-A6CF-5EAF-2DFFAA9A4627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배경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F2DFDD7D-055B-D197-A522-EBB958774B0C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9329B12B-67FE-3FE2-0685-51DC3FF61F65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0F6834C-4667-62C2-850F-59A2431DD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649527"/>
              </p:ext>
            </p:extLst>
          </p:nvPr>
        </p:nvGraphicFramePr>
        <p:xfrm>
          <a:off x="2139915" y="2565169"/>
          <a:ext cx="6984147" cy="206501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27920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3656227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</a:tblGrid>
              <a:tr h="688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0" i="0" dirty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팔로워</a:t>
                      </a:r>
                      <a:endParaRPr lang="ko-KR" altLang="en-US" sz="2600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30952" marR="130952" marT="65476" marB="65476" anchor="ctr">
                    <a:lnL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0" i="0" dirty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인플루언서</a:t>
                      </a:r>
                      <a:endParaRPr lang="ko-KR" altLang="en-US" sz="2600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30952" marR="130952" marT="65476" marB="6547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688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만 이상</a:t>
                      </a:r>
                    </a:p>
                  </a:txBody>
                  <a:tcPr marL="130952" marR="130952" marT="65476" marB="65476" anchor="ctr">
                    <a:lnL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10</a:t>
                      </a:r>
                      <a:r>
                        <a:rPr lang="ko-KR" altLang="en-US" sz="2600" b="0" i="0" dirty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만여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 명</a:t>
                      </a:r>
                    </a:p>
                  </a:txBody>
                  <a:tcPr marL="130952" marR="130952" marT="65476" marB="65476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  <a:tr h="688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100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만 이상</a:t>
                      </a:r>
                    </a:p>
                  </a:txBody>
                  <a:tcPr marL="130952" marR="130952" marT="65476" marB="65476" anchor="ctr">
                    <a:lnL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500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여 명</a:t>
                      </a:r>
                    </a:p>
                  </a:txBody>
                  <a:tcPr marL="130952" marR="130952" marT="65476" marB="65476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1963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1093AD-8C32-1D0A-5D6E-DE3C012C8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01631"/>
              </p:ext>
            </p:extLst>
          </p:nvPr>
        </p:nvGraphicFramePr>
        <p:xfrm>
          <a:off x="2114515" y="6362700"/>
          <a:ext cx="6984147" cy="206501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27920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3656227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</a:tblGrid>
              <a:tr h="688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0" i="0" dirty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팔로워</a:t>
                      </a:r>
                      <a:endParaRPr lang="ko-KR" altLang="en-US" sz="2600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30952" marR="130952" marT="65476" marB="65476" anchor="ctr">
                    <a:lnL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월 평균 수익</a:t>
                      </a:r>
                    </a:p>
                  </a:txBody>
                  <a:tcPr marL="130952" marR="130952" marT="65476" marB="6547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688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만 </a:t>
                      </a:r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~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 </a:t>
                      </a:r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5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만</a:t>
                      </a:r>
                    </a:p>
                  </a:txBody>
                  <a:tcPr marL="130952" marR="130952" marT="65476" marB="65476" anchor="ctr">
                    <a:lnL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268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 만원</a:t>
                      </a:r>
                    </a:p>
                  </a:txBody>
                  <a:tcPr marL="130952" marR="130952" marT="65476" marB="65476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  <a:tr h="688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100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만 이상</a:t>
                      </a:r>
                    </a:p>
                  </a:txBody>
                  <a:tcPr marL="130952" marR="130952" marT="65476" marB="65476" anchor="ctr">
                    <a:lnL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1996</a:t>
                      </a:r>
                      <a:r>
                        <a:rPr lang="ko-KR" altLang="en-US" sz="26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 만원</a:t>
                      </a:r>
                    </a:p>
                  </a:txBody>
                  <a:tcPr marL="130952" marR="130952" marT="65476" marB="65476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1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13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6B428-885D-23CE-354B-7759ACF9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3">
            <a:extLst>
              <a:ext uri="{FF2B5EF4-FFF2-40B4-BE49-F238E27FC236}">
                <a16:creationId xmlns:a16="http://schemas.microsoft.com/office/drawing/2014/main" id="{CE8CFD30-7E2D-DCC1-7161-755C756BB309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기획 배경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시장 조사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8BF1BE0C-E2B1-C67F-B770-B50544FB843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9FF6BD02-49BA-E9FE-E395-7B9F971696D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3AEF92-1AFC-6CE5-099E-FC18CA873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969" r="12203" b="25805"/>
          <a:stretch/>
        </p:blipFill>
        <p:spPr bwMode="auto">
          <a:xfrm>
            <a:off x="2209800" y="2697033"/>
            <a:ext cx="13868400" cy="6856522"/>
          </a:xfrm>
          <a:prstGeom prst="roundRect">
            <a:avLst>
              <a:gd name="adj" fmla="val 602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25EE-2F67-9409-762F-3A0462B76242}"/>
              </a:ext>
            </a:extLst>
          </p:cNvPr>
          <p:cNvSpPr txBox="1"/>
          <p:nvPr/>
        </p:nvSpPr>
        <p:spPr>
          <a:xfrm>
            <a:off x="6205455" y="1848995"/>
            <a:ext cx="5877091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60"/>
              </a:lnSpc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시장 서비스 사례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973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93451-33D0-31E6-6C5D-D59703BC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54C684A-EE1E-A2C7-CBD5-92C8A56C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000500"/>
            <a:ext cx="10820400" cy="3407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1512B00B-49B4-E579-0D94-53DA9924050E}"/>
              </a:ext>
            </a:extLst>
          </p:cNvPr>
          <p:cNvSpPr txBox="1"/>
          <p:nvPr/>
        </p:nvSpPr>
        <p:spPr>
          <a:xfrm>
            <a:off x="762000" y="1054099"/>
            <a:ext cx="5067300" cy="6184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배경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시장 조사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28288DF6-5B25-F55D-E075-2C91E272A0C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38026127-717A-FF11-6005-CDB0C873325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01EE0D-8646-0736-7777-449608BCDDCF}"/>
              </a:ext>
            </a:extLst>
          </p:cNvPr>
          <p:cNvGrpSpPr/>
          <p:nvPr/>
        </p:nvGrpSpPr>
        <p:grpSpPr>
          <a:xfrm>
            <a:off x="12505267" y="3248895"/>
            <a:ext cx="5020733" cy="2087336"/>
            <a:chOff x="20306078" y="700896"/>
            <a:chExt cx="5020733" cy="2087336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D99A5258-04FC-C349-20C5-55D9A243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568544" y="700896"/>
              <a:ext cx="4495800" cy="2087336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AC7D9B-230E-2E75-9B48-DE4C3ED8F873}"/>
                </a:ext>
              </a:extLst>
            </p:cNvPr>
            <p:cNvSpPr txBox="1"/>
            <p:nvPr/>
          </p:nvSpPr>
          <p:spPr>
            <a:xfrm>
              <a:off x="20306078" y="1109447"/>
              <a:ext cx="5020733" cy="1294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2023</a:t>
              </a:r>
              <a:r>
                <a:rPr lang="ko-KR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년 약 </a:t>
              </a:r>
              <a:r>
                <a:rPr lang="en-US" altLang="ko-KR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3</a:t>
              </a:r>
              <a:r>
                <a:rPr lang="ko-KR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억 </a:t>
              </a:r>
              <a:r>
                <a:rPr lang="en-US" altLang="ko-KR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8</a:t>
              </a:r>
              <a:r>
                <a:rPr lang="ko-KR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천만 달러 규모에서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2027</a:t>
              </a:r>
              <a:r>
                <a:rPr lang="ko-KR" altLang="en-US" sz="1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년에는 </a:t>
              </a:r>
              <a:r>
                <a:rPr lang="en-US" altLang="ko-KR" sz="1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6</a:t>
              </a:r>
              <a:r>
                <a:rPr lang="ko-KR" altLang="en-US" sz="1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억 달러 이상</a:t>
              </a:r>
              <a:r>
                <a:rPr lang="ko-KR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으로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성장할 것으로 예상</a:t>
              </a:r>
              <a:endParaRPr lang="ko-Kore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B7E235-9DB1-1697-B6C6-A9732522ECDC}"/>
              </a:ext>
            </a:extLst>
          </p:cNvPr>
          <p:cNvGrpSpPr/>
          <p:nvPr/>
        </p:nvGrpSpPr>
        <p:grpSpPr>
          <a:xfrm>
            <a:off x="12505267" y="6333702"/>
            <a:ext cx="5020733" cy="2148829"/>
            <a:chOff x="12130915" y="5310940"/>
            <a:chExt cx="5020733" cy="2148829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08E0E2F1-2D7D-C527-3C64-78CBFBA1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375236" y="5310940"/>
              <a:ext cx="4628246" cy="2148829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C49E07-8467-1B7B-DF4B-E49FD26A9A18}"/>
                </a:ext>
              </a:extLst>
            </p:cNvPr>
            <p:cNvSpPr txBox="1"/>
            <p:nvPr/>
          </p:nvSpPr>
          <p:spPr>
            <a:xfrm>
              <a:off x="12130915" y="5695140"/>
              <a:ext cx="5020733" cy="1290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371600">
                <a:lnSpc>
                  <a:spcPct val="150000"/>
                </a:lnSpc>
                <a:defRPr/>
              </a:pPr>
              <a:r>
                <a:rPr lang="ko-KR" altLang="en-US" sz="18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인플루언서를</a:t>
              </a:r>
              <a:r>
                <a:rPr lang="ko-KR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통한 제품 추천에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 defTabSz="1371600">
                <a:lnSpc>
                  <a:spcPct val="150000"/>
                </a:lnSpc>
                <a:defRPr/>
              </a:pPr>
              <a:r>
                <a:rPr lang="ko-KR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의존하는 경향이 강해지며</a:t>
              </a:r>
              <a:r>
                <a: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많은 기업에서 </a:t>
              </a:r>
              <a:r>
                <a:rPr lang="ko-KR" altLang="en-US" sz="18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</a:t>
              </a:r>
              <a:r>
                <a:rPr lang="ko-KR" altLang="en-US" sz="1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마케팅을 활발히 도입 </a:t>
              </a:r>
              <a:r>
                <a:rPr lang="ko-KR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중</a:t>
              </a:r>
              <a:endParaRPr lang="en-US" altLang="ko-KR" sz="180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5851E1-6266-7C8E-3CA3-C008D5C297A2}"/>
              </a:ext>
            </a:extLst>
          </p:cNvPr>
          <p:cNvSpPr txBox="1"/>
          <p:nvPr/>
        </p:nvSpPr>
        <p:spPr>
          <a:xfrm>
            <a:off x="3238500" y="3197350"/>
            <a:ext cx="586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한국 </a:t>
            </a:r>
            <a:r>
              <a:rPr lang="ko-KR" altLang="en-US" sz="1800" b="1" dirty="0" err="1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마케팅 시장 규모 분석</a:t>
            </a:r>
            <a:endParaRPr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827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2986</Words>
  <Application>Microsoft Office PowerPoint</Application>
  <PresentationFormat>사용자 지정</PresentationFormat>
  <Paragraphs>717</Paragraphs>
  <Slides>62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5" baseType="lpstr">
      <vt:lpstr>Pretendard ExtraBold</vt:lpstr>
      <vt:lpstr>Aptos</vt:lpstr>
      <vt:lpstr>Noto Sans KR ExtraBold</vt:lpstr>
      <vt:lpstr>Courgette Regular</vt:lpstr>
      <vt:lpstr>Arial</vt:lpstr>
      <vt:lpstr>Noto Sans KR Medium</vt:lpstr>
      <vt:lpstr>Noto Sans KR</vt:lpstr>
      <vt:lpstr>Pretendard Black</vt:lpstr>
      <vt:lpstr>Noto Sans KR Black</vt:lpstr>
      <vt:lpstr>Calibri</vt:lpstr>
      <vt:lpstr>Symbol</vt:lpstr>
      <vt:lpstr>Noto Sans KR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이호준</cp:lastModifiedBy>
  <cp:revision>154</cp:revision>
  <dcterms:created xsi:type="dcterms:W3CDTF">2006-08-16T00:00:00Z</dcterms:created>
  <dcterms:modified xsi:type="dcterms:W3CDTF">2024-11-10T15:09:13Z</dcterms:modified>
</cp:coreProperties>
</file>